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8" r:id="rId4"/>
    <p:sldId id="279" r:id="rId5"/>
    <p:sldId id="280" r:id="rId6"/>
    <p:sldId id="258" r:id="rId7"/>
    <p:sldId id="259" r:id="rId8"/>
    <p:sldId id="261" r:id="rId9"/>
    <p:sldId id="263" r:id="rId10"/>
    <p:sldId id="264" r:id="rId11"/>
    <p:sldId id="269" r:id="rId12"/>
    <p:sldId id="265" r:id="rId13"/>
    <p:sldId id="270" r:id="rId14"/>
    <p:sldId id="271" r:id="rId15"/>
    <p:sldId id="262" r:id="rId16"/>
    <p:sldId id="268" r:id="rId17"/>
    <p:sldId id="272" r:id="rId18"/>
    <p:sldId id="273" r:id="rId19"/>
    <p:sldId id="274" r:id="rId20"/>
    <p:sldId id="277" r:id="rId21"/>
    <p:sldId id="275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C064"/>
    <a:srgbClr val="10E6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55" d="100"/>
          <a:sy n="55" d="100"/>
        </p:scale>
        <p:origin x="4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TW" dirty="0"/>
              <a:t>Directivity </a:t>
            </a:r>
            <a:r>
              <a:rPr lang="en-US" altLang="zh-TW" dirty="0" err="1"/>
              <a:t>v.s</a:t>
            </a:r>
            <a:r>
              <a:rPr lang="en-US" altLang="zh-TW" dirty="0"/>
              <a:t>. Number of Iteration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欄1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工作表1!$A$2:$A$9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工作表1!$B$2:$B$9</c:f>
              <c:numCache>
                <c:formatCode>General</c:formatCode>
                <c:ptCount val="8"/>
                <c:pt idx="0">
                  <c:v>2.8388</c:v>
                </c:pt>
                <c:pt idx="1">
                  <c:v>2.8388</c:v>
                </c:pt>
                <c:pt idx="2">
                  <c:v>3.1894999999999998</c:v>
                </c:pt>
                <c:pt idx="3">
                  <c:v>3.1894999999999998</c:v>
                </c:pt>
                <c:pt idx="4">
                  <c:v>3.2681</c:v>
                </c:pt>
                <c:pt idx="5">
                  <c:v>3.2681</c:v>
                </c:pt>
                <c:pt idx="6">
                  <c:v>3.2681</c:v>
                </c:pt>
                <c:pt idx="7">
                  <c:v>3.2681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56E-41E6-9B41-4DB9250058CF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930029919"/>
        <c:axId val="1877207311"/>
      </c:lineChart>
      <c:catAx>
        <c:axId val="193002991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TW" sz="1800" b="0" i="0" baseline="0" dirty="0">
                    <a:effectLst/>
                  </a:rPr>
                  <a:t># of Iteration (times)</a:t>
                </a:r>
                <a:endParaRPr lang="zh-TW" altLang="zh-TW" dirty="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7207311"/>
        <c:crosses val="autoZero"/>
        <c:auto val="1"/>
        <c:lblAlgn val="ctr"/>
        <c:lblOffset val="100"/>
        <c:noMultiLvlLbl val="0"/>
      </c:catAx>
      <c:valAx>
        <c:axId val="18772073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TW" dirty="0"/>
                  <a:t>Directivity</a:t>
                </a:r>
                <a:endParaRPr lang="zh-TW" alt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00299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TW" dirty="0"/>
              <a:t>Distance </a:t>
            </a:r>
            <a:r>
              <a:rPr lang="en-US" altLang="zh-TW" dirty="0" err="1"/>
              <a:t>v.s</a:t>
            </a:r>
            <a:r>
              <a:rPr lang="en-US" altLang="zh-TW" dirty="0"/>
              <a:t>. Number of Iteration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欄1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工作表1!$A$2:$A$9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工作表1!$B$2:$B$9</c:f>
              <c:numCache>
                <c:formatCode>General</c:formatCode>
                <c:ptCount val="8"/>
                <c:pt idx="0">
                  <c:v>0.5</c:v>
                </c:pt>
                <c:pt idx="1">
                  <c:v>0.5</c:v>
                </c:pt>
                <c:pt idx="2">
                  <c:v>0.625</c:v>
                </c:pt>
                <c:pt idx="3">
                  <c:v>0.625</c:v>
                </c:pt>
                <c:pt idx="4">
                  <c:v>0.59379999999999999</c:v>
                </c:pt>
                <c:pt idx="5">
                  <c:v>0.59379999999999999</c:v>
                </c:pt>
                <c:pt idx="6">
                  <c:v>0.60160000000000002</c:v>
                </c:pt>
                <c:pt idx="7">
                  <c:v>0.60160000000000002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FB3-4DD1-9589-D54A53619628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930029919"/>
        <c:axId val="1877207311"/>
      </c:lineChart>
      <c:catAx>
        <c:axId val="193002991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TW" dirty="0"/>
                  <a:t># of Iteration (times)</a:t>
                </a:r>
                <a:endParaRPr lang="zh-TW" alt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7207311"/>
        <c:crosses val="autoZero"/>
        <c:auto val="1"/>
        <c:lblAlgn val="ctr"/>
        <c:lblOffset val="100"/>
        <c:noMultiLvlLbl val="0"/>
      </c:catAx>
      <c:valAx>
        <c:axId val="18772073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TW" dirty="0"/>
                  <a:t>Distance (</a:t>
                </a:r>
                <a:r>
                  <a:rPr lang="en-US" altLang="zh-TW" dirty="0">
                    <a:sym typeface="Symbol" panose="05050102010706020507" pitchFamily="18" charset="2"/>
                  </a:rPr>
                  <a:t></a:t>
                </a:r>
                <a:r>
                  <a:rPr lang="en-US" altLang="zh-TW" dirty="0"/>
                  <a:t>)</a:t>
                </a:r>
                <a:endParaRPr lang="zh-TW" alt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00299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TW" dirty="0"/>
              <a:t>Directivity </a:t>
            </a:r>
            <a:r>
              <a:rPr lang="en-US" altLang="zh-TW" dirty="0" err="1"/>
              <a:t>v.s</a:t>
            </a:r>
            <a:r>
              <a:rPr lang="en-US" altLang="zh-TW" dirty="0"/>
              <a:t>. Number of Iteration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欄1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工作表1!$A$2:$A$9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工作表1!$B$2:$B$9</c:f>
              <c:numCache>
                <c:formatCode>General</c:formatCode>
                <c:ptCount val="8"/>
                <c:pt idx="0">
                  <c:v>2.8388</c:v>
                </c:pt>
                <c:pt idx="1">
                  <c:v>2.8388</c:v>
                </c:pt>
                <c:pt idx="2">
                  <c:v>3.1894999999999998</c:v>
                </c:pt>
                <c:pt idx="3">
                  <c:v>3.1894999999999998</c:v>
                </c:pt>
                <c:pt idx="4">
                  <c:v>3.2681</c:v>
                </c:pt>
                <c:pt idx="5">
                  <c:v>3.2681</c:v>
                </c:pt>
                <c:pt idx="6">
                  <c:v>3.2681</c:v>
                </c:pt>
                <c:pt idx="7">
                  <c:v>3.2681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719-44E2-9B64-F757BD007A09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930029919"/>
        <c:axId val="1877207311"/>
      </c:lineChart>
      <c:catAx>
        <c:axId val="193002991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TW" sz="1800" b="0" i="0" baseline="0" dirty="0">
                    <a:effectLst/>
                  </a:rPr>
                  <a:t># of Iteration (times)</a:t>
                </a:r>
                <a:endParaRPr lang="zh-TW" altLang="zh-TW" dirty="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7207311"/>
        <c:crosses val="autoZero"/>
        <c:auto val="1"/>
        <c:lblAlgn val="ctr"/>
        <c:lblOffset val="100"/>
        <c:noMultiLvlLbl val="0"/>
      </c:catAx>
      <c:valAx>
        <c:axId val="18772073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TW" dirty="0"/>
                  <a:t>Directivity</a:t>
                </a:r>
                <a:endParaRPr lang="zh-TW" alt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00299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A670F-8C57-456A-AB81-16F83CEE91C4}" type="datetimeFigureOut">
              <a:rPr lang="zh-TW" altLang="en-US" smtClean="0"/>
              <a:t>2021/8/29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57E2A-8ED9-4C71-AF5E-30FD9CC6CD2C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5885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A670F-8C57-456A-AB81-16F83CEE91C4}" type="datetimeFigureOut">
              <a:rPr lang="zh-TW" altLang="en-US" smtClean="0"/>
              <a:t>2021/8/29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57E2A-8ED9-4C71-AF5E-30FD9CC6CD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2364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A670F-8C57-456A-AB81-16F83CEE91C4}" type="datetimeFigureOut">
              <a:rPr lang="zh-TW" altLang="en-US" smtClean="0"/>
              <a:t>2021/8/29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57E2A-8ED9-4C71-AF5E-30FD9CC6CD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21630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A670F-8C57-456A-AB81-16F83CEE91C4}" type="datetimeFigureOut">
              <a:rPr lang="zh-TW" altLang="en-US" smtClean="0"/>
              <a:t>2021/8/29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57E2A-8ED9-4C71-AF5E-30FD9CC6CD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7807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A670F-8C57-456A-AB81-16F83CEE91C4}" type="datetimeFigureOut">
              <a:rPr lang="zh-TW" altLang="en-US" smtClean="0"/>
              <a:t>2021/8/29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57E2A-8ED9-4C71-AF5E-30FD9CC6CD2C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8717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A670F-8C57-456A-AB81-16F83CEE91C4}" type="datetimeFigureOut">
              <a:rPr lang="zh-TW" altLang="en-US" smtClean="0"/>
              <a:t>2021/8/29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57E2A-8ED9-4C71-AF5E-30FD9CC6CD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5315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A670F-8C57-456A-AB81-16F83CEE91C4}" type="datetimeFigureOut">
              <a:rPr lang="zh-TW" altLang="en-US" smtClean="0"/>
              <a:t>2021/8/29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57E2A-8ED9-4C71-AF5E-30FD9CC6CD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5053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A670F-8C57-456A-AB81-16F83CEE91C4}" type="datetimeFigureOut">
              <a:rPr lang="zh-TW" altLang="en-US" smtClean="0"/>
              <a:t>2021/8/29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57E2A-8ED9-4C71-AF5E-30FD9CC6CD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210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A670F-8C57-456A-AB81-16F83CEE91C4}" type="datetimeFigureOut">
              <a:rPr lang="zh-TW" altLang="en-US" smtClean="0"/>
              <a:t>2021/8/29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57E2A-8ED9-4C71-AF5E-30FD9CC6CD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6049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08A670F-8C57-456A-AB81-16F83CEE91C4}" type="datetimeFigureOut">
              <a:rPr lang="zh-TW" altLang="en-US" smtClean="0"/>
              <a:t>2021/8/29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7C57E2A-8ED9-4C71-AF5E-30FD9CC6CD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7848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A670F-8C57-456A-AB81-16F83CEE91C4}" type="datetimeFigureOut">
              <a:rPr lang="zh-TW" altLang="en-US" smtClean="0"/>
              <a:t>2021/8/29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57E2A-8ED9-4C71-AF5E-30FD9CC6CD2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8129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08A670F-8C57-456A-AB81-16F83CEE91C4}" type="datetimeFigureOut">
              <a:rPr lang="zh-TW" altLang="en-US" smtClean="0"/>
              <a:t>2021/8/29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7C57E2A-8ED9-4C71-AF5E-30FD9CC6CD2C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2622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12" Type="http://schemas.openxmlformats.org/officeDocument/2006/relationships/hyperlink" Target="http://em.emedu.org.tw/elec_sim/9-4.html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3.png"/><Relationship Id="rId10" Type="http://schemas.openxmlformats.org/officeDocument/2006/relationships/image" Target="../media/image18.pn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20.gif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gif"/><Relationship Id="rId4" Type="http://schemas.openxmlformats.org/officeDocument/2006/relationships/image" Target="../media/image11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7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0463CD2-9124-47CB-92F4-7B1DDB89C3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/>
              <a:t>Matlab-Based</a:t>
            </a:r>
            <a:br>
              <a:rPr lang="en-US" altLang="zh-TW" dirty="0"/>
            </a:br>
            <a:r>
              <a:rPr lang="en-US" altLang="zh-TW" dirty="0"/>
              <a:t>Antenna array Optimizer</a:t>
            </a:r>
            <a:endParaRPr lang="zh-TW" alt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F897B6B9-71FB-4901-A6A9-EB9424E020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TW" dirty="0"/>
              <a:t>B05901088 </a:t>
            </a:r>
            <a:r>
              <a:rPr lang="zh-TW" altLang="en-US" dirty="0"/>
              <a:t>黃士銘</a:t>
            </a:r>
          </a:p>
        </p:txBody>
      </p:sp>
    </p:spTree>
    <p:extLst>
      <p:ext uri="{BB962C8B-B14F-4D97-AF65-F5344CB8AC3E}">
        <p14:creationId xmlns:p14="http://schemas.microsoft.com/office/powerpoint/2010/main" val="641540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4A715A-8C0E-4C7C-84DB-72406D578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Two Isotropic Point Source (D = 0.5</a:t>
            </a:r>
            <a:r>
              <a:rPr lang="en-US" altLang="zh-TW" dirty="0">
                <a:sym typeface="Symbol" panose="05050102010706020507" pitchFamily="18" charset="2"/>
              </a:rPr>
              <a:t>)</a:t>
            </a:r>
            <a:endParaRPr lang="zh-TW" altLang="en-US" dirty="0"/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D02A4D7D-424A-4B88-A2B9-4B47C64B46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784" y="1858455"/>
            <a:ext cx="4216053" cy="4022725"/>
          </a:xfr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42EA246D-FB96-4E26-BBCF-C0C0D3DDB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0306" y="1859535"/>
            <a:ext cx="3206379" cy="2684049"/>
          </a:xfrm>
          <a:prstGeom prst="rect">
            <a:avLst/>
          </a:prstGeom>
        </p:spPr>
      </p:pic>
      <p:sp>
        <p:nvSpPr>
          <p:cNvPr id="9" name="矩形: 圓角 8">
            <a:extLst>
              <a:ext uri="{FF2B5EF4-FFF2-40B4-BE49-F238E27FC236}">
                <a16:creationId xmlns:a16="http://schemas.microsoft.com/office/drawing/2014/main" id="{12FF7E4B-0287-4355-9CD8-BA026E6745DC}"/>
              </a:ext>
            </a:extLst>
          </p:cNvPr>
          <p:cNvSpPr/>
          <p:nvPr/>
        </p:nvSpPr>
        <p:spPr>
          <a:xfrm>
            <a:off x="6095999" y="4888993"/>
            <a:ext cx="2200656" cy="4632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Waveform</a:t>
            </a:r>
            <a:endParaRPr lang="zh-TW" altLang="en-US" dirty="0"/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68C962BC-66E3-49D6-B36B-02541FC00939}"/>
              </a:ext>
            </a:extLst>
          </p:cNvPr>
          <p:cNvSpPr/>
          <p:nvPr/>
        </p:nvSpPr>
        <p:spPr>
          <a:xfrm>
            <a:off x="9356480" y="4888993"/>
            <a:ext cx="2200656" cy="4632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Field Distribution</a:t>
            </a:r>
            <a:endParaRPr lang="zh-TW" altLang="en-US" dirty="0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891BC452-9449-4C65-BAEC-23B35A311B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11"/>
          <a:stretch/>
        </p:blipFill>
        <p:spPr>
          <a:xfrm>
            <a:off x="5514899" y="1858455"/>
            <a:ext cx="3362857" cy="2855639"/>
          </a:xfrm>
          <a:prstGeom prst="rect">
            <a:avLst/>
          </a:prstGeom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833EC3ED-4C07-4F14-9C73-82F5A1F5A75D}"/>
              </a:ext>
            </a:extLst>
          </p:cNvPr>
          <p:cNvGrpSpPr/>
          <p:nvPr/>
        </p:nvGrpSpPr>
        <p:grpSpPr>
          <a:xfrm>
            <a:off x="10363495" y="81133"/>
            <a:ext cx="1651000" cy="1605697"/>
            <a:chOff x="10394950" y="286603"/>
            <a:chExt cx="1651000" cy="1605697"/>
          </a:xfrm>
        </p:grpSpPr>
        <p:sp>
          <p:nvSpPr>
            <p:cNvPr id="14" name="橢圓 13">
              <a:extLst>
                <a:ext uri="{FF2B5EF4-FFF2-40B4-BE49-F238E27FC236}">
                  <a16:creationId xmlns:a16="http://schemas.microsoft.com/office/drawing/2014/main" id="{ACB37DAB-963E-4215-A2AA-009B358CC1AA}"/>
                </a:ext>
              </a:extLst>
            </p:cNvPr>
            <p:cNvSpPr/>
            <p:nvPr/>
          </p:nvSpPr>
          <p:spPr>
            <a:xfrm>
              <a:off x="10953750" y="667177"/>
              <a:ext cx="273050" cy="2857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橢圓 14">
              <a:extLst>
                <a:ext uri="{FF2B5EF4-FFF2-40B4-BE49-F238E27FC236}">
                  <a16:creationId xmlns:a16="http://schemas.microsoft.com/office/drawing/2014/main" id="{56C853DA-0BA7-4795-99C6-E13BBECD4B88}"/>
                </a:ext>
              </a:extLst>
            </p:cNvPr>
            <p:cNvSpPr/>
            <p:nvPr/>
          </p:nvSpPr>
          <p:spPr>
            <a:xfrm>
              <a:off x="10953750" y="1226404"/>
              <a:ext cx="273050" cy="2857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6" name="直線接點 15">
              <a:extLst>
                <a:ext uri="{FF2B5EF4-FFF2-40B4-BE49-F238E27FC236}">
                  <a16:creationId xmlns:a16="http://schemas.microsoft.com/office/drawing/2014/main" id="{AF56B93B-CE97-4E28-AFCF-176E034A2ECC}"/>
                </a:ext>
              </a:extLst>
            </p:cNvPr>
            <p:cNvCxnSpPr/>
            <p:nvPr/>
          </p:nvCxnSpPr>
          <p:spPr>
            <a:xfrm>
              <a:off x="11334750" y="800954"/>
              <a:ext cx="36195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接點 16">
              <a:extLst>
                <a:ext uri="{FF2B5EF4-FFF2-40B4-BE49-F238E27FC236}">
                  <a16:creationId xmlns:a16="http://schemas.microsoft.com/office/drawing/2014/main" id="{1039985C-8606-4373-B920-DC349D3DB7AE}"/>
                </a:ext>
              </a:extLst>
            </p:cNvPr>
            <p:cNvCxnSpPr/>
            <p:nvPr/>
          </p:nvCxnSpPr>
          <p:spPr>
            <a:xfrm>
              <a:off x="11379200" y="1416904"/>
              <a:ext cx="36195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矩形: 圓角 17">
              <a:extLst>
                <a:ext uri="{FF2B5EF4-FFF2-40B4-BE49-F238E27FC236}">
                  <a16:creationId xmlns:a16="http://schemas.microsoft.com/office/drawing/2014/main" id="{86E8DF95-1B1E-4EC6-A7C9-0EF675FA1A97}"/>
                </a:ext>
              </a:extLst>
            </p:cNvPr>
            <p:cNvSpPr/>
            <p:nvPr/>
          </p:nvSpPr>
          <p:spPr>
            <a:xfrm>
              <a:off x="10394950" y="286603"/>
              <a:ext cx="1651000" cy="1605697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9" name="直線單箭頭接點 18">
              <a:extLst>
                <a:ext uri="{FF2B5EF4-FFF2-40B4-BE49-F238E27FC236}">
                  <a16:creationId xmlns:a16="http://schemas.microsoft.com/office/drawing/2014/main" id="{1665EEBC-B861-4966-855D-3F0BE15EFE8E}"/>
                </a:ext>
              </a:extLst>
            </p:cNvPr>
            <p:cNvCxnSpPr/>
            <p:nvPr/>
          </p:nvCxnSpPr>
          <p:spPr>
            <a:xfrm>
              <a:off x="11518900" y="800954"/>
              <a:ext cx="0" cy="615950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E221B526-4BB1-4A85-BF7A-4E922FC677B7}"/>
                </a:ext>
              </a:extLst>
            </p:cNvPr>
            <p:cNvSpPr txBox="1"/>
            <p:nvPr/>
          </p:nvSpPr>
          <p:spPr>
            <a:xfrm>
              <a:off x="11691621" y="889396"/>
              <a:ext cx="34657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 b="1" dirty="0"/>
                <a:t>D</a:t>
              </a:r>
              <a:endParaRPr lang="zh-TW" alt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273689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>
            <a:extLst>
              <a:ext uri="{FF2B5EF4-FFF2-40B4-BE49-F238E27FC236}">
                <a16:creationId xmlns:a16="http://schemas.microsoft.com/office/drawing/2014/main" id="{56CF3B5F-8EC6-4712-93B7-2F8DDA2418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11"/>
          <a:stretch/>
        </p:blipFill>
        <p:spPr>
          <a:xfrm>
            <a:off x="6827866" y="1851659"/>
            <a:ext cx="3362857" cy="2855639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EC78EA65-84BE-4F72-8033-B0BF12EF7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5619" y="2009692"/>
            <a:ext cx="3299593" cy="2618321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374A0D6-5136-41DE-B971-B060754C7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Single Sources </a:t>
            </a:r>
            <a:r>
              <a:rPr lang="en-US" altLang="zh-TW" dirty="0" err="1"/>
              <a:t>v.s</a:t>
            </a:r>
            <a:r>
              <a:rPr lang="en-US" altLang="zh-TW" dirty="0"/>
              <a:t>. Double Sources</a:t>
            </a:r>
            <a:endParaRPr lang="zh-TW" altLang="en-US" dirty="0"/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15453679-EA77-4678-86D0-EF403ADDDEF2}"/>
              </a:ext>
            </a:extLst>
          </p:cNvPr>
          <p:cNvSpPr/>
          <p:nvPr/>
        </p:nvSpPr>
        <p:spPr>
          <a:xfrm>
            <a:off x="2209338" y="5006341"/>
            <a:ext cx="2200656" cy="4632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Single</a:t>
            </a:r>
            <a:endParaRPr lang="zh-TW" altLang="en-US" dirty="0"/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772C454F-95A9-497D-8D29-A49FD4CC1396}"/>
              </a:ext>
            </a:extLst>
          </p:cNvPr>
          <p:cNvSpPr/>
          <p:nvPr/>
        </p:nvSpPr>
        <p:spPr>
          <a:xfrm>
            <a:off x="7408967" y="5006341"/>
            <a:ext cx="2200656" cy="4632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Double</a:t>
            </a:r>
            <a:endParaRPr lang="zh-TW" altLang="en-US" dirty="0"/>
          </a:p>
        </p:txBody>
      </p:sp>
      <p:pic>
        <p:nvPicPr>
          <p:cNvPr id="9" name="Picture 2" descr="BEAMFORMING NETWORK FOR WI-GIG (5G) APPLICATIONS. | Mahmoud ...">
            <a:extLst>
              <a:ext uri="{FF2B5EF4-FFF2-40B4-BE49-F238E27FC236}">
                <a16:creationId xmlns:a16="http://schemas.microsoft.com/office/drawing/2014/main" id="{DEBDD7B6-2BE2-4E3C-BA5E-702F03ED1E6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8"/>
          <a:stretch/>
        </p:blipFill>
        <p:spPr bwMode="auto">
          <a:xfrm>
            <a:off x="5225320" y="2542334"/>
            <a:ext cx="1680786" cy="1453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: 圓角 9">
            <a:extLst>
              <a:ext uri="{FF2B5EF4-FFF2-40B4-BE49-F238E27FC236}">
                <a16:creationId xmlns:a16="http://schemas.microsoft.com/office/drawing/2014/main" id="{2922A0D2-0CDE-4092-955D-F6DB3D97C9C8}"/>
              </a:ext>
            </a:extLst>
          </p:cNvPr>
          <p:cNvSpPr/>
          <p:nvPr/>
        </p:nvSpPr>
        <p:spPr>
          <a:xfrm>
            <a:off x="5225320" y="2411406"/>
            <a:ext cx="1680786" cy="167152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等腰三角形 11">
            <a:extLst>
              <a:ext uri="{FF2B5EF4-FFF2-40B4-BE49-F238E27FC236}">
                <a16:creationId xmlns:a16="http://schemas.microsoft.com/office/drawing/2014/main" id="{68DDA130-C52D-4163-BA53-90A7492C4ED1}"/>
              </a:ext>
            </a:extLst>
          </p:cNvPr>
          <p:cNvSpPr/>
          <p:nvPr/>
        </p:nvSpPr>
        <p:spPr>
          <a:xfrm rot="16200000">
            <a:off x="8257978" y="2731287"/>
            <a:ext cx="1733432" cy="969858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A</a:t>
            </a:r>
            <a:endParaRPr lang="zh-TW" altLang="en-US" dirty="0"/>
          </a:p>
        </p:txBody>
      </p:sp>
      <p:sp>
        <p:nvSpPr>
          <p:cNvPr id="14" name="等腰三角形 13">
            <a:extLst>
              <a:ext uri="{FF2B5EF4-FFF2-40B4-BE49-F238E27FC236}">
                <a16:creationId xmlns:a16="http://schemas.microsoft.com/office/drawing/2014/main" id="{23E23ECE-FFA7-4398-8832-8F8DF4336423}"/>
              </a:ext>
            </a:extLst>
          </p:cNvPr>
          <p:cNvSpPr/>
          <p:nvPr/>
        </p:nvSpPr>
        <p:spPr>
          <a:xfrm rot="5400000">
            <a:off x="7102278" y="2731287"/>
            <a:ext cx="1733432" cy="969858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A</a:t>
            </a:r>
            <a:endParaRPr lang="zh-TW" altLang="en-US" dirty="0"/>
          </a:p>
        </p:txBody>
      </p:sp>
      <p:sp>
        <p:nvSpPr>
          <p:cNvPr id="15" name="等腰三角形 14">
            <a:extLst>
              <a:ext uri="{FF2B5EF4-FFF2-40B4-BE49-F238E27FC236}">
                <a16:creationId xmlns:a16="http://schemas.microsoft.com/office/drawing/2014/main" id="{63BF9AD5-2933-4B3B-9657-4A222164A2E1}"/>
              </a:ext>
            </a:extLst>
          </p:cNvPr>
          <p:cNvSpPr/>
          <p:nvPr/>
        </p:nvSpPr>
        <p:spPr>
          <a:xfrm rot="10800000">
            <a:off x="7680128" y="2249416"/>
            <a:ext cx="1733432" cy="969858"/>
          </a:xfrm>
          <a:prstGeom prst="triangl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B</a:t>
            </a:r>
            <a:endParaRPr lang="zh-TW" altLang="en-US" dirty="0"/>
          </a:p>
        </p:txBody>
      </p:sp>
      <p:sp>
        <p:nvSpPr>
          <p:cNvPr id="16" name="等腰三角形 15">
            <a:extLst>
              <a:ext uri="{FF2B5EF4-FFF2-40B4-BE49-F238E27FC236}">
                <a16:creationId xmlns:a16="http://schemas.microsoft.com/office/drawing/2014/main" id="{BAE61D80-141C-4C12-A43C-F8A96C780A9D}"/>
              </a:ext>
            </a:extLst>
          </p:cNvPr>
          <p:cNvSpPr/>
          <p:nvPr/>
        </p:nvSpPr>
        <p:spPr>
          <a:xfrm>
            <a:off x="7680128" y="3268980"/>
            <a:ext cx="1733432" cy="969858"/>
          </a:xfrm>
          <a:prstGeom prst="triangl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B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2884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BB8123B-95FD-454D-969D-504A5297E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Double Sources (Verification)</a:t>
            </a:r>
            <a:endParaRPr lang="zh-TW" altLang="en-US" dirty="0"/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EBAEBF68-38A7-4C61-BE9F-D65F59FD0C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9307" y="2457412"/>
            <a:ext cx="2673012" cy="233019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F5960AC-311C-4078-9EFD-6ECFE52490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256" b="13485"/>
          <a:stretch/>
        </p:blipFill>
        <p:spPr>
          <a:xfrm>
            <a:off x="3322745" y="2442790"/>
            <a:ext cx="2664375" cy="23301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: 圓角 7">
                <a:extLst>
                  <a:ext uri="{FF2B5EF4-FFF2-40B4-BE49-F238E27FC236}">
                    <a16:creationId xmlns:a16="http://schemas.microsoft.com/office/drawing/2014/main" id="{3102A8DF-A0E3-491F-B027-670C088A0483}"/>
                  </a:ext>
                </a:extLst>
              </p:cNvPr>
              <p:cNvSpPr/>
              <p:nvPr/>
            </p:nvSpPr>
            <p:spPr>
              <a:xfrm>
                <a:off x="1816336" y="1856155"/>
                <a:ext cx="2865392" cy="396237"/>
              </a:xfrm>
              <a:prstGeom prst="roundRect">
                <a:avLst/>
              </a:prstGeom>
              <a:solidFill>
                <a:srgbClr val="00B0F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=0.5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矩形: 圓角 7">
                <a:extLst>
                  <a:ext uri="{FF2B5EF4-FFF2-40B4-BE49-F238E27FC236}">
                    <a16:creationId xmlns:a16="http://schemas.microsoft.com/office/drawing/2014/main" id="{3102A8DF-A0E3-491F-B027-670C088A04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6336" y="1856155"/>
                <a:ext cx="2865392" cy="396237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: 圓角 8">
                <a:extLst>
                  <a:ext uri="{FF2B5EF4-FFF2-40B4-BE49-F238E27FC236}">
                    <a16:creationId xmlns:a16="http://schemas.microsoft.com/office/drawing/2014/main" id="{12E8E7F6-D800-40E6-B83C-797C4BF462E3}"/>
                  </a:ext>
                </a:extLst>
              </p:cNvPr>
              <p:cNvSpPr/>
              <p:nvPr/>
            </p:nvSpPr>
            <p:spPr>
              <a:xfrm>
                <a:off x="7388788" y="1865373"/>
                <a:ext cx="2865392" cy="396237"/>
              </a:xfrm>
              <a:prstGeom prst="roundRect">
                <a:avLst/>
              </a:prstGeom>
              <a:solidFill>
                <a:srgbClr val="00B0F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=0.75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矩形: 圓角 8">
                <a:extLst>
                  <a:ext uri="{FF2B5EF4-FFF2-40B4-BE49-F238E27FC236}">
                    <a16:creationId xmlns:a16="http://schemas.microsoft.com/office/drawing/2014/main" id="{12E8E7F6-D800-40E6-B83C-797C4BF462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8788" y="1865373"/>
                <a:ext cx="2865392" cy="396237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: 圓角 9">
            <a:extLst>
              <a:ext uri="{FF2B5EF4-FFF2-40B4-BE49-F238E27FC236}">
                <a16:creationId xmlns:a16="http://schemas.microsoft.com/office/drawing/2014/main" id="{1C80CBD4-0948-4099-818D-8A6E87CB3BB0}"/>
              </a:ext>
            </a:extLst>
          </p:cNvPr>
          <p:cNvSpPr/>
          <p:nvPr/>
        </p:nvSpPr>
        <p:spPr>
          <a:xfrm>
            <a:off x="914128" y="4992624"/>
            <a:ext cx="1804416" cy="5974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My Work</a:t>
            </a:r>
            <a:endParaRPr lang="zh-TW" altLang="en-US" dirty="0"/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00A24753-5700-4FAF-8B8F-AF87AB9CEF26}"/>
              </a:ext>
            </a:extLst>
          </p:cNvPr>
          <p:cNvSpPr/>
          <p:nvPr/>
        </p:nvSpPr>
        <p:spPr>
          <a:xfrm>
            <a:off x="6589882" y="4992624"/>
            <a:ext cx="1804416" cy="5974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My Work</a:t>
            </a:r>
            <a:endParaRPr lang="zh-TW" altLang="en-US" dirty="0"/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E808B78B-1280-4F5C-A293-B1F635715CAE}"/>
              </a:ext>
            </a:extLst>
          </p:cNvPr>
          <p:cNvSpPr/>
          <p:nvPr/>
        </p:nvSpPr>
        <p:spPr>
          <a:xfrm>
            <a:off x="9235168" y="4991639"/>
            <a:ext cx="1804416" cy="597408"/>
          </a:xfrm>
          <a:prstGeom prst="roundRect">
            <a:avLst/>
          </a:prstGeom>
          <a:solidFill>
            <a:srgbClr val="36C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Analytical</a:t>
            </a:r>
            <a:endParaRPr lang="zh-TW" altLang="en-US" dirty="0"/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2786E038-4FF3-4532-B731-60EF60B4872F}"/>
              </a:ext>
            </a:extLst>
          </p:cNvPr>
          <p:cNvSpPr/>
          <p:nvPr/>
        </p:nvSpPr>
        <p:spPr>
          <a:xfrm>
            <a:off x="3616676" y="4991639"/>
            <a:ext cx="1804416" cy="597408"/>
          </a:xfrm>
          <a:prstGeom prst="roundRect">
            <a:avLst/>
          </a:prstGeom>
          <a:solidFill>
            <a:srgbClr val="36C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Analytical</a:t>
            </a:r>
            <a:endParaRPr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E36902D-35CB-4DEB-AB9A-0E54959694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23571" y="2383808"/>
            <a:ext cx="2757762" cy="2389172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CE9811C1-108C-4274-8DED-57921EA2A5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67972" y="2418926"/>
            <a:ext cx="2574747" cy="2354054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0FCE8857-9B82-4DAB-98FD-B17A71DDB3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96891" y="1802530"/>
            <a:ext cx="1102667" cy="886256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5F2CF6D4-B600-48CD-88F4-BC6041B052E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1011"/>
          <a:stretch/>
        </p:blipFill>
        <p:spPr>
          <a:xfrm>
            <a:off x="501173" y="1737360"/>
            <a:ext cx="1038612" cy="881958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558D5FD3-41F3-4F54-8F8E-A49ED913DEF9}"/>
              </a:ext>
            </a:extLst>
          </p:cNvPr>
          <p:cNvSpPr txBox="1"/>
          <p:nvPr/>
        </p:nvSpPr>
        <p:spPr>
          <a:xfrm>
            <a:off x="670560" y="5905500"/>
            <a:ext cx="5344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hlinkClick r:id="rId12"/>
              </a:rPr>
              <a:t>Reference: http://em.emedu.org.tw/elec_sim/9-4.html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501482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片 23">
            <a:extLst>
              <a:ext uri="{FF2B5EF4-FFF2-40B4-BE49-F238E27FC236}">
                <a16:creationId xmlns:a16="http://schemas.microsoft.com/office/drawing/2014/main" id="{21C19B8F-FF15-43B8-8931-0E4D870AB8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394" y="1811595"/>
            <a:ext cx="3297806" cy="291297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55AD3B5-C503-4E6E-B2F6-119E627CC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altLang="zh-TW" dirty="0"/>
              <a:t>Double Sources with various Distance</a:t>
            </a:r>
            <a:endParaRPr lang="zh-TW" altLang="en-US" dirty="0"/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CF4065D7-0D79-49DB-9949-D10225D14A56}"/>
              </a:ext>
            </a:extLst>
          </p:cNvPr>
          <p:cNvGrpSpPr/>
          <p:nvPr/>
        </p:nvGrpSpPr>
        <p:grpSpPr>
          <a:xfrm>
            <a:off x="10394950" y="286603"/>
            <a:ext cx="1651000" cy="1605697"/>
            <a:chOff x="10394950" y="286603"/>
            <a:chExt cx="1651000" cy="1605697"/>
          </a:xfrm>
        </p:grpSpPr>
        <p:sp>
          <p:nvSpPr>
            <p:cNvPr id="7" name="橢圓 6">
              <a:extLst>
                <a:ext uri="{FF2B5EF4-FFF2-40B4-BE49-F238E27FC236}">
                  <a16:creationId xmlns:a16="http://schemas.microsoft.com/office/drawing/2014/main" id="{B224B0B9-A3EB-4304-85A7-DC99617D3738}"/>
                </a:ext>
              </a:extLst>
            </p:cNvPr>
            <p:cNvSpPr/>
            <p:nvPr/>
          </p:nvSpPr>
          <p:spPr>
            <a:xfrm>
              <a:off x="10953750" y="667177"/>
              <a:ext cx="273050" cy="2857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橢圓 7">
              <a:extLst>
                <a:ext uri="{FF2B5EF4-FFF2-40B4-BE49-F238E27FC236}">
                  <a16:creationId xmlns:a16="http://schemas.microsoft.com/office/drawing/2014/main" id="{FE5510DA-AE99-4725-9DCE-49015A068388}"/>
                </a:ext>
              </a:extLst>
            </p:cNvPr>
            <p:cNvSpPr/>
            <p:nvPr/>
          </p:nvSpPr>
          <p:spPr>
            <a:xfrm>
              <a:off x="10953750" y="1226404"/>
              <a:ext cx="273050" cy="2857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0" name="直線接點 9">
              <a:extLst>
                <a:ext uri="{FF2B5EF4-FFF2-40B4-BE49-F238E27FC236}">
                  <a16:creationId xmlns:a16="http://schemas.microsoft.com/office/drawing/2014/main" id="{E2848F43-5173-4D53-A40F-5100A8DF4235}"/>
                </a:ext>
              </a:extLst>
            </p:cNvPr>
            <p:cNvCxnSpPr/>
            <p:nvPr/>
          </p:nvCxnSpPr>
          <p:spPr>
            <a:xfrm>
              <a:off x="11334750" y="800954"/>
              <a:ext cx="36195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接點 10">
              <a:extLst>
                <a:ext uri="{FF2B5EF4-FFF2-40B4-BE49-F238E27FC236}">
                  <a16:creationId xmlns:a16="http://schemas.microsoft.com/office/drawing/2014/main" id="{485617B5-3B52-4409-A870-B5CCDD07FE29}"/>
                </a:ext>
              </a:extLst>
            </p:cNvPr>
            <p:cNvCxnSpPr/>
            <p:nvPr/>
          </p:nvCxnSpPr>
          <p:spPr>
            <a:xfrm>
              <a:off x="11379200" y="1416904"/>
              <a:ext cx="36195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矩形: 圓角 11">
              <a:extLst>
                <a:ext uri="{FF2B5EF4-FFF2-40B4-BE49-F238E27FC236}">
                  <a16:creationId xmlns:a16="http://schemas.microsoft.com/office/drawing/2014/main" id="{2FA686C0-9C8A-409F-A5A1-ADBFFA1003E5}"/>
                </a:ext>
              </a:extLst>
            </p:cNvPr>
            <p:cNvSpPr/>
            <p:nvPr/>
          </p:nvSpPr>
          <p:spPr>
            <a:xfrm>
              <a:off x="10394950" y="286603"/>
              <a:ext cx="1651000" cy="1605697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4" name="直線單箭頭接點 13">
              <a:extLst>
                <a:ext uri="{FF2B5EF4-FFF2-40B4-BE49-F238E27FC236}">
                  <a16:creationId xmlns:a16="http://schemas.microsoft.com/office/drawing/2014/main" id="{3DD43492-BDE0-42EA-9B73-D8A459A881C8}"/>
                </a:ext>
              </a:extLst>
            </p:cNvPr>
            <p:cNvCxnSpPr/>
            <p:nvPr/>
          </p:nvCxnSpPr>
          <p:spPr>
            <a:xfrm>
              <a:off x="11518900" y="800954"/>
              <a:ext cx="0" cy="615950"/>
            </a:xfrm>
            <a:prstGeom prst="straightConnector1">
              <a:avLst/>
            </a:prstGeom>
            <a:ln w="5715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5125D81F-A5D2-451A-A387-BE4B947E63D3}"/>
                </a:ext>
              </a:extLst>
            </p:cNvPr>
            <p:cNvSpPr txBox="1"/>
            <p:nvPr/>
          </p:nvSpPr>
          <p:spPr>
            <a:xfrm>
              <a:off x="11691621" y="889396"/>
              <a:ext cx="34657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 b="1" dirty="0"/>
                <a:t>D</a:t>
              </a:r>
              <a:endParaRPr lang="zh-TW" altLang="en-US" sz="2000" b="1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: 圓角 15">
                <a:extLst>
                  <a:ext uri="{FF2B5EF4-FFF2-40B4-BE49-F238E27FC236}">
                    <a16:creationId xmlns:a16="http://schemas.microsoft.com/office/drawing/2014/main" id="{8D73E20E-3453-4207-AB03-E0E14D79454B}"/>
                  </a:ext>
                </a:extLst>
              </p:cNvPr>
              <p:cNvSpPr/>
              <p:nvPr/>
            </p:nvSpPr>
            <p:spPr>
              <a:xfrm>
                <a:off x="4786630" y="5237571"/>
                <a:ext cx="2200656" cy="463296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/>
                  <a:t>D = 0.5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altLang="zh-TW" dirty="0"/>
                  <a:t> 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16" name="矩形: 圓角 15">
                <a:extLst>
                  <a:ext uri="{FF2B5EF4-FFF2-40B4-BE49-F238E27FC236}">
                    <a16:creationId xmlns:a16="http://schemas.microsoft.com/office/drawing/2014/main" id="{8D73E20E-3453-4207-AB03-E0E14D7945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6630" y="5237571"/>
                <a:ext cx="2200656" cy="463296"/>
              </a:xfrm>
              <a:prstGeom prst="roundRect">
                <a:avLst/>
              </a:prstGeom>
              <a:blipFill>
                <a:blip r:embed="rId3"/>
                <a:stretch>
                  <a:fillRect b="-759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: 圓角 16">
                <a:extLst>
                  <a:ext uri="{FF2B5EF4-FFF2-40B4-BE49-F238E27FC236}">
                    <a16:creationId xmlns:a16="http://schemas.microsoft.com/office/drawing/2014/main" id="{231BCFD2-A8E4-4DD7-B6A8-1B89047309AE}"/>
                  </a:ext>
                </a:extLst>
              </p:cNvPr>
              <p:cNvSpPr/>
              <p:nvPr/>
            </p:nvSpPr>
            <p:spPr>
              <a:xfrm>
                <a:off x="1097280" y="5237571"/>
                <a:ext cx="2200656" cy="463296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/>
                  <a:t>D = 0.25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altLang="zh-TW" dirty="0"/>
                  <a:t> 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17" name="矩形: 圓角 16">
                <a:extLst>
                  <a:ext uri="{FF2B5EF4-FFF2-40B4-BE49-F238E27FC236}">
                    <a16:creationId xmlns:a16="http://schemas.microsoft.com/office/drawing/2014/main" id="{231BCFD2-A8E4-4DD7-B6A8-1B89047309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280" y="5237571"/>
                <a:ext cx="2200656" cy="463296"/>
              </a:xfrm>
              <a:prstGeom prst="roundRect">
                <a:avLst/>
              </a:prstGeom>
              <a:blipFill>
                <a:blip r:embed="rId4"/>
                <a:stretch>
                  <a:fillRect b="-759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內容版面配置區 8">
            <a:extLst>
              <a:ext uri="{FF2B5EF4-FFF2-40B4-BE49-F238E27FC236}">
                <a16:creationId xmlns:a16="http://schemas.microsoft.com/office/drawing/2014/main" id="{FCAA768E-C52E-46F3-A9A9-1C3B6F00FA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29" y="1867834"/>
            <a:ext cx="3170469" cy="2800496"/>
          </a:xfrm>
          <a:prstGeom prst="rect">
            <a:avLst/>
          </a:prstGeom>
        </p:spPr>
      </p:pic>
      <p:pic>
        <p:nvPicPr>
          <p:cNvPr id="22" name="內容版面配置區 5">
            <a:extLst>
              <a:ext uri="{FF2B5EF4-FFF2-40B4-BE49-F238E27FC236}">
                <a16:creationId xmlns:a16="http://schemas.microsoft.com/office/drawing/2014/main" id="{51FF963C-0C8E-4279-8DD4-ABA92FED72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120" y="1846263"/>
            <a:ext cx="2980301" cy="2843639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: 圓角 24">
                <a:extLst>
                  <a:ext uri="{FF2B5EF4-FFF2-40B4-BE49-F238E27FC236}">
                    <a16:creationId xmlns:a16="http://schemas.microsoft.com/office/drawing/2014/main" id="{D6CD9D04-053A-479D-923F-22DCC557FCB5}"/>
                  </a:ext>
                </a:extLst>
              </p:cNvPr>
              <p:cNvSpPr/>
              <p:nvPr/>
            </p:nvSpPr>
            <p:spPr>
              <a:xfrm>
                <a:off x="8520430" y="5237571"/>
                <a:ext cx="2200656" cy="463296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/>
                  <a:t>D = 0.75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altLang="zh-TW" dirty="0"/>
                  <a:t> 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25" name="矩形: 圓角 24">
                <a:extLst>
                  <a:ext uri="{FF2B5EF4-FFF2-40B4-BE49-F238E27FC236}">
                    <a16:creationId xmlns:a16="http://schemas.microsoft.com/office/drawing/2014/main" id="{D6CD9D04-053A-479D-923F-22DCC557FC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0430" y="5237571"/>
                <a:ext cx="2200656" cy="463296"/>
              </a:xfrm>
              <a:prstGeom prst="roundRect">
                <a:avLst/>
              </a:prstGeom>
              <a:blipFill>
                <a:blip r:embed="rId7"/>
                <a:stretch>
                  <a:fillRect b="-759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2331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圖片 27">
            <a:extLst>
              <a:ext uri="{FF2B5EF4-FFF2-40B4-BE49-F238E27FC236}">
                <a16:creationId xmlns:a16="http://schemas.microsoft.com/office/drawing/2014/main" id="{134376B6-42A7-4B93-83BB-584461DCB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9799" y="1854710"/>
            <a:ext cx="3753520" cy="301684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55AD3B5-C503-4E6E-B2F6-119E627CC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Double Sources with various Distance</a:t>
            </a:r>
            <a:endParaRPr lang="zh-TW" altLang="en-US" dirty="0"/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B224B0B9-A3EB-4304-85A7-DC99617D3738}"/>
              </a:ext>
            </a:extLst>
          </p:cNvPr>
          <p:cNvSpPr/>
          <p:nvPr/>
        </p:nvSpPr>
        <p:spPr>
          <a:xfrm>
            <a:off x="10953750" y="667177"/>
            <a:ext cx="273050" cy="285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FE5510DA-AE99-4725-9DCE-49015A068388}"/>
              </a:ext>
            </a:extLst>
          </p:cNvPr>
          <p:cNvSpPr/>
          <p:nvPr/>
        </p:nvSpPr>
        <p:spPr>
          <a:xfrm>
            <a:off x="10953750" y="1226404"/>
            <a:ext cx="273050" cy="285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E2848F43-5173-4D53-A40F-5100A8DF4235}"/>
              </a:ext>
            </a:extLst>
          </p:cNvPr>
          <p:cNvCxnSpPr/>
          <p:nvPr/>
        </p:nvCxnSpPr>
        <p:spPr>
          <a:xfrm>
            <a:off x="11334750" y="800954"/>
            <a:ext cx="36195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485617B5-3B52-4409-A870-B5CCDD07FE29}"/>
              </a:ext>
            </a:extLst>
          </p:cNvPr>
          <p:cNvCxnSpPr/>
          <p:nvPr/>
        </p:nvCxnSpPr>
        <p:spPr>
          <a:xfrm>
            <a:off x="11379200" y="1416904"/>
            <a:ext cx="36195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2FA686C0-9C8A-409F-A5A1-ADBFFA1003E5}"/>
              </a:ext>
            </a:extLst>
          </p:cNvPr>
          <p:cNvSpPr/>
          <p:nvPr/>
        </p:nvSpPr>
        <p:spPr>
          <a:xfrm>
            <a:off x="10394950" y="286603"/>
            <a:ext cx="1651000" cy="160569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3DD43492-BDE0-42EA-9B73-D8A459A881C8}"/>
              </a:ext>
            </a:extLst>
          </p:cNvPr>
          <p:cNvCxnSpPr/>
          <p:nvPr/>
        </p:nvCxnSpPr>
        <p:spPr>
          <a:xfrm>
            <a:off x="11518900" y="800954"/>
            <a:ext cx="0" cy="61595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5125D81F-A5D2-451A-A387-BE4B947E63D3}"/>
              </a:ext>
            </a:extLst>
          </p:cNvPr>
          <p:cNvSpPr txBox="1"/>
          <p:nvPr/>
        </p:nvSpPr>
        <p:spPr>
          <a:xfrm>
            <a:off x="11691621" y="889396"/>
            <a:ext cx="3465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/>
              <a:t>D</a:t>
            </a:r>
            <a:endParaRPr lang="zh-TW" altLang="en-US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: 圓角 15">
                <a:extLst>
                  <a:ext uri="{FF2B5EF4-FFF2-40B4-BE49-F238E27FC236}">
                    <a16:creationId xmlns:a16="http://schemas.microsoft.com/office/drawing/2014/main" id="{8D73E20E-3453-4207-AB03-E0E14D79454B}"/>
                  </a:ext>
                </a:extLst>
              </p:cNvPr>
              <p:cNvSpPr/>
              <p:nvPr/>
            </p:nvSpPr>
            <p:spPr>
              <a:xfrm>
                <a:off x="4876205" y="5005923"/>
                <a:ext cx="2200656" cy="463296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/>
                  <a:t>D = 0.5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altLang="zh-TW" dirty="0"/>
                  <a:t> 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16" name="矩形: 圓角 15">
                <a:extLst>
                  <a:ext uri="{FF2B5EF4-FFF2-40B4-BE49-F238E27FC236}">
                    <a16:creationId xmlns:a16="http://schemas.microsoft.com/office/drawing/2014/main" id="{8D73E20E-3453-4207-AB03-E0E14D7945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205" y="5005923"/>
                <a:ext cx="2200656" cy="463296"/>
              </a:xfrm>
              <a:prstGeom prst="roundRect">
                <a:avLst/>
              </a:prstGeom>
              <a:blipFill>
                <a:blip r:embed="rId3"/>
                <a:stretch>
                  <a:fillRect b="-759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: 圓角 16">
                <a:extLst>
                  <a:ext uri="{FF2B5EF4-FFF2-40B4-BE49-F238E27FC236}">
                    <a16:creationId xmlns:a16="http://schemas.microsoft.com/office/drawing/2014/main" id="{231BCFD2-A8E4-4DD7-B6A8-1B89047309AE}"/>
                  </a:ext>
                </a:extLst>
              </p:cNvPr>
              <p:cNvSpPr/>
              <p:nvPr/>
            </p:nvSpPr>
            <p:spPr>
              <a:xfrm>
                <a:off x="1097280" y="5005923"/>
                <a:ext cx="2200656" cy="463296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/>
                  <a:t>D = 0.25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altLang="zh-TW" dirty="0"/>
                  <a:t> 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17" name="矩形: 圓角 16">
                <a:extLst>
                  <a:ext uri="{FF2B5EF4-FFF2-40B4-BE49-F238E27FC236}">
                    <a16:creationId xmlns:a16="http://schemas.microsoft.com/office/drawing/2014/main" id="{231BCFD2-A8E4-4DD7-B6A8-1B89047309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280" y="5005923"/>
                <a:ext cx="2200656" cy="463296"/>
              </a:xfrm>
              <a:prstGeom prst="roundRect">
                <a:avLst/>
              </a:prstGeom>
              <a:blipFill>
                <a:blip r:embed="rId4"/>
                <a:stretch>
                  <a:fillRect b="-759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: 圓角 19">
                <a:extLst>
                  <a:ext uri="{FF2B5EF4-FFF2-40B4-BE49-F238E27FC236}">
                    <a16:creationId xmlns:a16="http://schemas.microsoft.com/office/drawing/2014/main" id="{22C2FFAB-D860-4475-8F7B-83275FAAEE67}"/>
                  </a:ext>
                </a:extLst>
              </p:cNvPr>
              <p:cNvSpPr/>
              <p:nvPr/>
            </p:nvSpPr>
            <p:spPr>
              <a:xfrm>
                <a:off x="8566231" y="5005923"/>
                <a:ext cx="2200656" cy="463296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/>
                  <a:t>D = 0.75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altLang="zh-TW" dirty="0"/>
                  <a:t> 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20" name="矩形: 圓角 19">
                <a:extLst>
                  <a:ext uri="{FF2B5EF4-FFF2-40B4-BE49-F238E27FC236}">
                    <a16:creationId xmlns:a16="http://schemas.microsoft.com/office/drawing/2014/main" id="{22C2FFAB-D860-4475-8F7B-83275FAAEE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6231" y="5005923"/>
                <a:ext cx="2200656" cy="463296"/>
              </a:xfrm>
              <a:prstGeom prst="roundRect">
                <a:avLst/>
              </a:prstGeom>
              <a:blipFill>
                <a:blip r:embed="rId5"/>
                <a:stretch>
                  <a:fillRect b="-759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AD3D11DE-2971-49EF-95FC-1E55DCA18078}"/>
              </a:ext>
            </a:extLst>
          </p:cNvPr>
          <p:cNvSpPr/>
          <p:nvPr/>
        </p:nvSpPr>
        <p:spPr>
          <a:xfrm>
            <a:off x="3905250" y="5638800"/>
            <a:ext cx="4029619" cy="109220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>
                <a:solidFill>
                  <a:schemeClr val="tx1"/>
                </a:solidFill>
              </a:rPr>
              <a:t>Best Design ?</a:t>
            </a:r>
            <a:endParaRPr lang="zh-TW" altLang="en-US" sz="3200" b="1" dirty="0">
              <a:solidFill>
                <a:schemeClr val="tx1"/>
              </a:solidFill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21310CF4-1190-4589-95C2-6A560B7F0C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654" y="2062582"/>
            <a:ext cx="3177015" cy="2630487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F9CB5236-D029-4C0C-BD26-3345395EC60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011"/>
          <a:stretch/>
        </p:blipFill>
        <p:spPr>
          <a:xfrm>
            <a:off x="4126319" y="1906941"/>
            <a:ext cx="3362857" cy="285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24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1078768-8CF4-447B-AF20-593976588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00" y="758952"/>
            <a:ext cx="10330180" cy="3566160"/>
          </a:xfrm>
        </p:spPr>
        <p:txBody>
          <a:bodyPr/>
          <a:lstStyle/>
          <a:p>
            <a:r>
              <a:rPr lang="en-US" altLang="zh-TW" dirty="0"/>
              <a:t>AI-Powered </a:t>
            </a:r>
            <a:br>
              <a:rPr lang="en-US" altLang="zh-TW" dirty="0"/>
            </a:br>
            <a:r>
              <a:rPr lang="en-US" altLang="zh-TW" dirty="0"/>
              <a:t>Antenna Array Optimizer</a:t>
            </a:r>
            <a:endParaRPr lang="zh-TW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3D345BB-5495-4785-8F76-A334089DAA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8050" y="4453128"/>
            <a:ext cx="10247630" cy="1143000"/>
          </a:xfrm>
        </p:spPr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124668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5BE5D07-98EE-410C-B164-AD28D3083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Block Diagram</a:t>
            </a:r>
            <a:endParaRPr lang="zh-TW" altLang="en-US" dirty="0"/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25585C70-83F0-4FC4-8503-903A53E9B9D1}"/>
              </a:ext>
            </a:extLst>
          </p:cNvPr>
          <p:cNvSpPr/>
          <p:nvPr/>
        </p:nvSpPr>
        <p:spPr>
          <a:xfrm>
            <a:off x="316992" y="2679283"/>
            <a:ext cx="2816352" cy="170688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000" dirty="0"/>
              <a:t>Request an array parameter</a:t>
            </a:r>
            <a:endParaRPr lang="zh-TW" altLang="en-US" sz="3000" dirty="0"/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DB526A6F-B73F-499C-B0D0-F1D8323EC92F}"/>
              </a:ext>
            </a:extLst>
          </p:cNvPr>
          <p:cNvSpPr/>
          <p:nvPr/>
        </p:nvSpPr>
        <p:spPr>
          <a:xfrm>
            <a:off x="4145280" y="2679283"/>
            <a:ext cx="3358896" cy="1706880"/>
          </a:xfrm>
          <a:prstGeom prst="roundRect">
            <a:avLst/>
          </a:prstGeom>
          <a:solidFill>
            <a:srgbClr val="36C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000" dirty="0"/>
              <a:t>Randomly Synthesize a Pattern</a:t>
            </a:r>
            <a:endParaRPr lang="zh-TW" altLang="en-US" sz="3000" dirty="0"/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17258571-5631-494F-9B83-A1332039519E}"/>
              </a:ext>
            </a:extLst>
          </p:cNvPr>
          <p:cNvSpPr/>
          <p:nvPr/>
        </p:nvSpPr>
        <p:spPr>
          <a:xfrm>
            <a:off x="8516112" y="2679283"/>
            <a:ext cx="3358896" cy="170688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000" dirty="0"/>
              <a:t>Do Optimization</a:t>
            </a:r>
            <a:endParaRPr lang="zh-TW" altLang="en-US" sz="3000" dirty="0"/>
          </a:p>
        </p:txBody>
      </p:sp>
      <p:sp>
        <p:nvSpPr>
          <p:cNvPr id="8" name="箭號: 向下 7">
            <a:extLst>
              <a:ext uri="{FF2B5EF4-FFF2-40B4-BE49-F238E27FC236}">
                <a16:creationId xmlns:a16="http://schemas.microsoft.com/office/drawing/2014/main" id="{E5254A6D-411D-46F0-90C4-499D86015329}"/>
              </a:ext>
            </a:extLst>
          </p:cNvPr>
          <p:cNvSpPr/>
          <p:nvPr/>
        </p:nvSpPr>
        <p:spPr>
          <a:xfrm>
            <a:off x="10357104" y="4764206"/>
            <a:ext cx="1517904" cy="1127760"/>
          </a:xfrm>
          <a:prstGeom prst="down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Good</a:t>
            </a:r>
            <a:endParaRPr lang="zh-TW" altLang="en-US" dirty="0"/>
          </a:p>
        </p:txBody>
      </p:sp>
      <p:sp>
        <p:nvSpPr>
          <p:cNvPr id="10" name="箭號: 圓形 9">
            <a:extLst>
              <a:ext uri="{FF2B5EF4-FFF2-40B4-BE49-F238E27FC236}">
                <a16:creationId xmlns:a16="http://schemas.microsoft.com/office/drawing/2014/main" id="{7F44B1FE-6069-421E-BEDF-3E59997B05EF}"/>
              </a:ext>
            </a:extLst>
          </p:cNvPr>
          <p:cNvSpPr/>
          <p:nvPr/>
        </p:nvSpPr>
        <p:spPr>
          <a:xfrm rot="10800000">
            <a:off x="6431280" y="4139230"/>
            <a:ext cx="2950464" cy="1414181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0800000"/>
              <a:gd name="adj5" fmla="val 426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4B4D3A21-DF8F-4997-8BB7-2B75FBB14B8D}"/>
              </a:ext>
            </a:extLst>
          </p:cNvPr>
          <p:cNvSpPr txBox="1"/>
          <p:nvPr/>
        </p:nvSpPr>
        <p:spPr>
          <a:xfrm>
            <a:off x="7754112" y="4919472"/>
            <a:ext cx="101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Bad</a:t>
            </a:r>
            <a:endParaRPr lang="zh-TW" altLang="en-US" dirty="0"/>
          </a:p>
        </p:txBody>
      </p:sp>
      <p:sp>
        <p:nvSpPr>
          <p:cNvPr id="12" name="箭號: 向下 11">
            <a:extLst>
              <a:ext uri="{FF2B5EF4-FFF2-40B4-BE49-F238E27FC236}">
                <a16:creationId xmlns:a16="http://schemas.microsoft.com/office/drawing/2014/main" id="{A24AE156-F742-48A0-8AFF-133FF8FE4965}"/>
              </a:ext>
            </a:extLst>
          </p:cNvPr>
          <p:cNvSpPr/>
          <p:nvPr/>
        </p:nvSpPr>
        <p:spPr>
          <a:xfrm rot="16200000">
            <a:off x="3355848" y="3386419"/>
            <a:ext cx="566928" cy="39919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箭號: 向下 12">
            <a:extLst>
              <a:ext uri="{FF2B5EF4-FFF2-40B4-BE49-F238E27FC236}">
                <a16:creationId xmlns:a16="http://schemas.microsoft.com/office/drawing/2014/main" id="{1C28A5AD-55A5-4319-8FA5-29D0EF40CE60}"/>
              </a:ext>
            </a:extLst>
          </p:cNvPr>
          <p:cNvSpPr/>
          <p:nvPr/>
        </p:nvSpPr>
        <p:spPr>
          <a:xfrm rot="16200000">
            <a:off x="7726680" y="3386419"/>
            <a:ext cx="566928" cy="39919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8289B89C-4A7A-4EAA-8FB9-B874A7EB6715}"/>
              </a:ext>
            </a:extLst>
          </p:cNvPr>
          <p:cNvSpPr/>
          <p:nvPr/>
        </p:nvSpPr>
        <p:spPr>
          <a:xfrm>
            <a:off x="419100" y="4764206"/>
            <a:ext cx="2391156" cy="708748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>
                <a:solidFill>
                  <a:schemeClr val="tx1"/>
                </a:solidFill>
              </a:rPr>
              <a:t>Max(Directivity)</a:t>
            </a:r>
            <a:endParaRPr lang="zh-TW" alt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21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91C7421-35EE-4D05-AE1C-5729B353E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Max(Directivity)</a:t>
            </a:r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6B2B0A5-9CB2-4341-AE1F-3424520F27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11"/>
          <a:stretch/>
        </p:blipFill>
        <p:spPr>
          <a:xfrm>
            <a:off x="6527126" y="469957"/>
            <a:ext cx="3177015" cy="26978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16932A39-3A88-4216-9D8C-AB9A226C59AF}"/>
                  </a:ext>
                </a:extLst>
              </p:cNvPr>
              <p:cNvSpPr txBox="1"/>
              <p:nvPr/>
            </p:nvSpPr>
            <p:spPr>
              <a:xfrm>
                <a:off x="1149350" y="3167785"/>
                <a:ext cx="4886594" cy="10613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3200" b="0" i="1" smtClean="0">
                          <a:latin typeface="Cambria Math" panose="02040503050406030204" pitchFamily="18" charset="0"/>
                        </a:rPr>
                        <m:t>𝐷𝑖𝑟𝑒𝑐𝑡𝑖𝑣𝑖𝑡𝑦</m:t>
                      </m:r>
                      <m:r>
                        <a:rPr lang="en-US" altLang="zh-TW" sz="3200" b="0" i="1" smtClean="0">
                          <a:latin typeface="Cambria Math" panose="02040503050406030204" pitchFamily="18" charset="0"/>
                        </a:rPr>
                        <m:t>=(</m:t>
                      </m:r>
                      <m:f>
                        <m:fPr>
                          <m:ctrlPr>
                            <a:rPr lang="en-US" altLang="zh-TW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3200" b="0" i="1" smtClean="0">
                              <a:latin typeface="Cambria Math" panose="02040503050406030204" pitchFamily="18" charset="0"/>
                            </a:rPr>
                            <m:t>𝑃𝑜𝑤𝑒</m:t>
                          </m:r>
                          <m:sSub>
                            <m:sSubPr>
                              <m:ctrlPr>
                                <a:rPr lang="en-US" altLang="zh-TW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32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altLang="zh-TW" sz="3200" b="0" i="1" smtClean="0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3200" b="0" i="1" smtClean="0">
                              <a:latin typeface="Cambria Math" panose="02040503050406030204" pitchFamily="18" charset="0"/>
                            </a:rPr>
                            <m:t>𝑃𝑜𝑤𝑒</m:t>
                          </m:r>
                          <m:sSub>
                            <m:sSubPr>
                              <m:ctrlPr>
                                <a:rPr lang="en-US" altLang="zh-TW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32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altLang="zh-TW" sz="3200" b="0" i="1" smtClean="0">
                                  <a:latin typeface="Cambria Math" panose="02040503050406030204" pitchFamily="18" charset="0"/>
                                </a:rPr>
                                <m:t>𝑎𝑣𝑔</m:t>
                              </m:r>
                            </m:sub>
                          </m:sSub>
                        </m:den>
                      </m:f>
                      <m:r>
                        <a:rPr lang="en-US" altLang="zh-TW" sz="3200" b="0" i="1" smtClean="0">
                          <a:latin typeface="Cambria Math" panose="02040503050406030204" pitchFamily="18" charset="0"/>
                        </a:rPr>
                        <m:t> )</m:t>
                      </m:r>
                    </m:oMath>
                  </m:oMathPara>
                </a14:m>
                <a:endParaRPr lang="zh-TW" altLang="en-US" sz="3200" dirty="0"/>
              </a:p>
            </p:txBody>
          </p:sp>
        </mc:Choice>
        <mc:Fallback xmlns="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16932A39-3A88-4216-9D8C-AB9A226C59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350" y="3167785"/>
                <a:ext cx="4886594" cy="106131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圖片 6">
            <a:extLst>
              <a:ext uri="{FF2B5EF4-FFF2-40B4-BE49-F238E27FC236}">
                <a16:creationId xmlns:a16="http://schemas.microsoft.com/office/drawing/2014/main" id="{293FE96B-DD29-45B6-8E55-DAC72CF653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7126" y="3429000"/>
            <a:ext cx="3177015" cy="2630487"/>
          </a:xfrm>
          <a:prstGeom prst="rect">
            <a:avLst/>
          </a:prstGeom>
        </p:spPr>
      </p:pic>
      <p:sp>
        <p:nvSpPr>
          <p:cNvPr id="8" name="矩形: 圓角 7">
            <a:extLst>
              <a:ext uri="{FF2B5EF4-FFF2-40B4-BE49-F238E27FC236}">
                <a16:creationId xmlns:a16="http://schemas.microsoft.com/office/drawing/2014/main" id="{531429AC-43D3-4BCE-8658-4D95EF8FB767}"/>
              </a:ext>
            </a:extLst>
          </p:cNvPr>
          <p:cNvSpPr/>
          <p:nvPr/>
        </p:nvSpPr>
        <p:spPr>
          <a:xfrm>
            <a:off x="9822180" y="1505712"/>
            <a:ext cx="2200656" cy="463296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</a:rPr>
              <a:t>High Directivity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0917EFF1-1912-46C3-A305-E4BD46605A9E}"/>
              </a:ext>
            </a:extLst>
          </p:cNvPr>
          <p:cNvSpPr/>
          <p:nvPr/>
        </p:nvSpPr>
        <p:spPr>
          <a:xfrm>
            <a:off x="9822180" y="4512595"/>
            <a:ext cx="2200656" cy="463296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</a:rPr>
              <a:t>Low Directivity</a:t>
            </a:r>
            <a:endParaRPr lang="zh-TW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2396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0E9739-4754-4AA6-88A2-758131F18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Results</a:t>
            </a:r>
            <a:endParaRPr lang="zh-TW" altLang="en-US" dirty="0"/>
          </a:p>
        </p:txBody>
      </p:sp>
      <p:graphicFrame>
        <p:nvGraphicFramePr>
          <p:cNvPr id="6" name="內容版面配置區 5">
            <a:extLst>
              <a:ext uri="{FF2B5EF4-FFF2-40B4-BE49-F238E27FC236}">
                <a16:creationId xmlns:a16="http://schemas.microsoft.com/office/drawing/2014/main" id="{0B669D5F-5156-43FC-9D33-1887E4F054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0529914"/>
              </p:ext>
            </p:extLst>
          </p:nvPr>
        </p:nvGraphicFramePr>
        <p:xfrm>
          <a:off x="1039813" y="1979613"/>
          <a:ext cx="5214937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內容版面配置區 5">
            <a:extLst>
              <a:ext uri="{FF2B5EF4-FFF2-40B4-BE49-F238E27FC236}">
                <a16:creationId xmlns:a16="http://schemas.microsoft.com/office/drawing/2014/main" id="{87547DE3-3081-433A-BFE3-A5B86CA26D9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8531839"/>
              </p:ext>
            </p:extLst>
          </p:nvPr>
        </p:nvGraphicFramePr>
        <p:xfrm>
          <a:off x="6475413" y="1979613"/>
          <a:ext cx="5214937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橢圓 7">
            <a:extLst>
              <a:ext uri="{FF2B5EF4-FFF2-40B4-BE49-F238E27FC236}">
                <a16:creationId xmlns:a16="http://schemas.microsoft.com/office/drawing/2014/main" id="{8B04FBAF-05F2-43FE-9B24-D84389E9626B}"/>
              </a:ext>
            </a:extLst>
          </p:cNvPr>
          <p:cNvSpPr/>
          <p:nvPr/>
        </p:nvSpPr>
        <p:spPr>
          <a:xfrm>
            <a:off x="10888980" y="512237"/>
            <a:ext cx="273050" cy="285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288C2F80-31F4-4267-8DEF-157ABEAE32DB}"/>
              </a:ext>
            </a:extLst>
          </p:cNvPr>
          <p:cNvSpPr/>
          <p:nvPr/>
        </p:nvSpPr>
        <p:spPr>
          <a:xfrm>
            <a:off x="10888980" y="1071464"/>
            <a:ext cx="273050" cy="285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47F52D63-C319-47C3-9E51-56DBE4E0FCB2}"/>
              </a:ext>
            </a:extLst>
          </p:cNvPr>
          <p:cNvCxnSpPr/>
          <p:nvPr/>
        </p:nvCxnSpPr>
        <p:spPr>
          <a:xfrm>
            <a:off x="11269980" y="646014"/>
            <a:ext cx="36195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A3D57E1C-3554-470A-95B0-A6D392253E93}"/>
              </a:ext>
            </a:extLst>
          </p:cNvPr>
          <p:cNvCxnSpPr/>
          <p:nvPr/>
        </p:nvCxnSpPr>
        <p:spPr>
          <a:xfrm>
            <a:off x="11314430" y="1261964"/>
            <a:ext cx="36195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CB2FFF4F-2CC1-40B8-8C64-2AD76795386E}"/>
              </a:ext>
            </a:extLst>
          </p:cNvPr>
          <p:cNvSpPr/>
          <p:nvPr/>
        </p:nvSpPr>
        <p:spPr>
          <a:xfrm>
            <a:off x="10330180" y="131663"/>
            <a:ext cx="1651000" cy="160569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59647871-4FC8-4EF1-89B0-87D146BCA029}"/>
              </a:ext>
            </a:extLst>
          </p:cNvPr>
          <p:cNvCxnSpPr/>
          <p:nvPr/>
        </p:nvCxnSpPr>
        <p:spPr>
          <a:xfrm>
            <a:off x="11454130" y="646014"/>
            <a:ext cx="0" cy="61595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97335C4E-460C-426D-95BE-05B9CBEC8E19}"/>
              </a:ext>
            </a:extLst>
          </p:cNvPr>
          <p:cNvSpPr txBox="1"/>
          <p:nvPr/>
        </p:nvSpPr>
        <p:spPr>
          <a:xfrm>
            <a:off x="11626851" y="734456"/>
            <a:ext cx="3465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/>
              <a:t>D</a:t>
            </a:r>
            <a:endParaRPr lang="zh-TW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6284552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B0B29B7-FCCA-4629-A807-FA7C05DC1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Results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: 圓角 3">
                <a:extLst>
                  <a:ext uri="{FF2B5EF4-FFF2-40B4-BE49-F238E27FC236}">
                    <a16:creationId xmlns:a16="http://schemas.microsoft.com/office/drawing/2014/main" id="{71BD7AAB-CD55-4D49-832F-ADAEAF64C173}"/>
                  </a:ext>
                </a:extLst>
              </p:cNvPr>
              <p:cNvSpPr/>
              <p:nvPr/>
            </p:nvSpPr>
            <p:spPr>
              <a:xfrm>
                <a:off x="1119505" y="5842248"/>
                <a:ext cx="4008120" cy="463296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/>
                  <a:t>D = 0.5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altLang="zh-TW" dirty="0"/>
                  <a:t> (Pre Opt.) 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4" name="矩形: 圓角 3">
                <a:extLst>
                  <a:ext uri="{FF2B5EF4-FFF2-40B4-BE49-F238E27FC236}">
                    <a16:creationId xmlns:a16="http://schemas.microsoft.com/office/drawing/2014/main" id="{71BD7AAB-CD55-4D49-832F-ADAEAF64C1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505" y="5842248"/>
                <a:ext cx="4008120" cy="463296"/>
              </a:xfrm>
              <a:prstGeom prst="roundRect">
                <a:avLst/>
              </a:prstGeom>
              <a:blipFill>
                <a:blip r:embed="rId2"/>
                <a:stretch>
                  <a:fillRect b="-759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: 圓角 8">
                <a:extLst>
                  <a:ext uri="{FF2B5EF4-FFF2-40B4-BE49-F238E27FC236}">
                    <a16:creationId xmlns:a16="http://schemas.microsoft.com/office/drawing/2014/main" id="{31D77887-8E18-4697-97F1-9C97331635AF}"/>
                  </a:ext>
                </a:extLst>
              </p:cNvPr>
              <p:cNvSpPr/>
              <p:nvPr/>
            </p:nvSpPr>
            <p:spPr>
              <a:xfrm>
                <a:off x="6424977" y="5820144"/>
                <a:ext cx="4451350" cy="463296"/>
              </a:xfrm>
              <a:prstGeom prst="roundRect">
                <a:avLst/>
              </a:prstGeom>
              <a:solidFill>
                <a:srgbClr val="36C064"/>
              </a:solidFill>
              <a:ln>
                <a:solidFill>
                  <a:srgbClr val="36C0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/>
                  <a:t>D = 0.6016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TW" dirty="0"/>
                  <a:t>(Post Opt.) 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9" name="矩形: 圓角 8">
                <a:extLst>
                  <a:ext uri="{FF2B5EF4-FFF2-40B4-BE49-F238E27FC236}">
                    <a16:creationId xmlns:a16="http://schemas.microsoft.com/office/drawing/2014/main" id="{31D77887-8E18-4697-97F1-9C97331635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4977" y="5820144"/>
                <a:ext cx="4451350" cy="463296"/>
              </a:xfrm>
              <a:prstGeom prst="roundRect">
                <a:avLst/>
              </a:prstGeom>
              <a:blipFill>
                <a:blip r:embed="rId3"/>
                <a:stretch>
                  <a:fillRect b="-7595"/>
                </a:stretch>
              </a:blipFill>
              <a:ln>
                <a:solidFill>
                  <a:srgbClr val="36C064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內容版面配置區 5">
            <a:extLst>
              <a:ext uri="{FF2B5EF4-FFF2-40B4-BE49-F238E27FC236}">
                <a16:creationId xmlns:a16="http://schemas.microsoft.com/office/drawing/2014/main" id="{29042AC0-5DE9-492C-989F-AADEB3EFB9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30" y="1958732"/>
            <a:ext cx="3963670" cy="3781916"/>
          </a:xfr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DD721A44-64AF-441B-9B21-29B714A01F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521" y="1890973"/>
            <a:ext cx="4358256" cy="384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908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65C777E-A77E-44CF-ACCE-58E24C1BF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Guideline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55C444B-AD04-4CE0-B516-C6454F34F3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altLang="zh-TW" dirty="0"/>
              <a:t>The Importance of Antenna Array (</a:t>
            </a:r>
            <a:r>
              <a:rPr lang="zh-TW" altLang="en-US" dirty="0"/>
              <a:t>陣列天線</a:t>
            </a:r>
            <a:r>
              <a:rPr lang="en-US" altLang="zh-TW" dirty="0"/>
              <a:t>)</a:t>
            </a:r>
          </a:p>
          <a:p>
            <a:pPr marL="749808" lvl="1" indent="-457200"/>
            <a:r>
              <a:rPr lang="en-US" altLang="zh-TW" dirty="0"/>
              <a:t>Key Component in 5G communication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TW" dirty="0"/>
              <a:t>Pattern (</a:t>
            </a:r>
            <a:r>
              <a:rPr lang="zh-TW" altLang="en-US" dirty="0"/>
              <a:t>場型</a:t>
            </a:r>
            <a:r>
              <a:rPr lang="en-US" altLang="zh-TW" dirty="0"/>
              <a:t>)</a:t>
            </a:r>
            <a:r>
              <a:rPr lang="zh-TW" altLang="en-US" dirty="0"/>
              <a:t> </a:t>
            </a:r>
            <a:r>
              <a:rPr lang="en-US" altLang="zh-TW" dirty="0"/>
              <a:t>of Antenna Array </a:t>
            </a:r>
          </a:p>
          <a:p>
            <a:pPr marL="749808" lvl="1" indent="-457200"/>
            <a:r>
              <a:rPr lang="en-US" altLang="zh-TW" dirty="0"/>
              <a:t>Pattern of 2 sources and 1 source</a:t>
            </a:r>
          </a:p>
          <a:p>
            <a:pPr marL="749808" lvl="1" indent="-457200"/>
            <a:r>
              <a:rPr lang="en-US" altLang="zh-TW" dirty="0"/>
              <a:t>Pattern Verification</a:t>
            </a:r>
          </a:p>
          <a:p>
            <a:pPr marL="749808" lvl="1" indent="-457200"/>
            <a:r>
              <a:rPr lang="en-US" altLang="zh-TW" dirty="0"/>
              <a:t>Pattern of 2 sources with various distance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TW" dirty="0"/>
              <a:t>AI-Powered Pattern Optimizer</a:t>
            </a:r>
          </a:p>
          <a:p>
            <a:pPr marL="749808" lvl="1" indent="-457200"/>
            <a:r>
              <a:rPr lang="en-US" altLang="zh-TW" dirty="0"/>
              <a:t>Block Diagram</a:t>
            </a:r>
          </a:p>
          <a:p>
            <a:pPr marL="749808" lvl="1" indent="-457200"/>
            <a:r>
              <a:rPr lang="en-US" altLang="zh-TW" dirty="0"/>
              <a:t>Results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TW" dirty="0"/>
              <a:t>Conclusions</a:t>
            </a:r>
          </a:p>
        </p:txBody>
      </p:sp>
      <p:pic>
        <p:nvPicPr>
          <p:cNvPr id="1026" name="Picture 2" descr="Series-fed patch antenna array for 60 GHz. Both developed antenna... |  Download Scientific Diagram">
            <a:extLst>
              <a:ext uri="{FF2B5EF4-FFF2-40B4-BE49-F238E27FC236}">
                <a16:creationId xmlns:a16="http://schemas.microsoft.com/office/drawing/2014/main" id="{226D9909-E7C5-4762-B46B-FF7733B21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420" y="1901177"/>
            <a:ext cx="4610100" cy="327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077DBCF4-A150-4585-A84D-A54AE3641AA1}"/>
              </a:ext>
            </a:extLst>
          </p:cNvPr>
          <p:cNvSpPr/>
          <p:nvPr/>
        </p:nvSpPr>
        <p:spPr>
          <a:xfrm>
            <a:off x="6713220" y="1792802"/>
            <a:ext cx="632460" cy="670257"/>
          </a:xfrm>
          <a:prstGeom prst="rect">
            <a:avLst/>
          </a:prstGeom>
          <a:noFill/>
          <a:ln w="38100">
            <a:solidFill>
              <a:srgbClr val="36C0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EF2F223-0692-4409-AC5D-98A5F923425E}"/>
              </a:ext>
            </a:extLst>
          </p:cNvPr>
          <p:cNvSpPr/>
          <p:nvPr/>
        </p:nvSpPr>
        <p:spPr>
          <a:xfrm>
            <a:off x="6713220" y="869029"/>
            <a:ext cx="1950720" cy="670257"/>
          </a:xfrm>
          <a:prstGeom prst="rect">
            <a:avLst/>
          </a:prstGeom>
          <a:noFill/>
          <a:ln w="38100">
            <a:solidFill>
              <a:srgbClr val="36C0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>
                <a:solidFill>
                  <a:srgbClr val="36C064"/>
                </a:solidFill>
              </a:rPr>
              <a:t>An Antenna</a:t>
            </a:r>
            <a:endParaRPr lang="zh-TW" altLang="en-US" sz="2400" b="1" dirty="0">
              <a:solidFill>
                <a:srgbClr val="36C064"/>
              </a:solidFill>
            </a:endParaRPr>
          </a:p>
        </p:txBody>
      </p: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ABBC5094-8199-4FBC-86D7-606F82F7C935}"/>
              </a:ext>
            </a:extLst>
          </p:cNvPr>
          <p:cNvCxnSpPr>
            <a:stCxn id="4" idx="0"/>
          </p:cNvCxnSpPr>
          <p:nvPr/>
        </p:nvCxnSpPr>
        <p:spPr>
          <a:xfrm flipH="1" flipV="1">
            <a:off x="7025640" y="1554480"/>
            <a:ext cx="3810" cy="238322"/>
          </a:xfrm>
          <a:prstGeom prst="straightConnector1">
            <a:avLst/>
          </a:prstGeom>
          <a:ln>
            <a:solidFill>
              <a:srgbClr val="36C0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>
            <a:extLst>
              <a:ext uri="{FF2B5EF4-FFF2-40B4-BE49-F238E27FC236}">
                <a16:creationId xmlns:a16="http://schemas.microsoft.com/office/drawing/2014/main" id="{B3B2EB5E-4AD6-44D2-AB8F-CF253C2CE674}"/>
              </a:ext>
            </a:extLst>
          </p:cNvPr>
          <p:cNvSpPr/>
          <p:nvPr/>
        </p:nvSpPr>
        <p:spPr>
          <a:xfrm>
            <a:off x="6709410" y="1792802"/>
            <a:ext cx="4796790" cy="3327839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00E8952-F4BC-46B0-96A9-53AA93611BAB}"/>
              </a:ext>
            </a:extLst>
          </p:cNvPr>
          <p:cNvSpPr/>
          <p:nvPr/>
        </p:nvSpPr>
        <p:spPr>
          <a:xfrm>
            <a:off x="7587615" y="5333954"/>
            <a:ext cx="3040380" cy="67025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 dirty="0">
                <a:solidFill>
                  <a:srgbClr val="00B0F0"/>
                </a:solidFill>
              </a:rPr>
              <a:t>An Antenna Array</a:t>
            </a:r>
            <a:endParaRPr lang="zh-TW" altLang="en-US" sz="24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3951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B0B29B7-FCCA-4629-A807-FA7C05DC1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Results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: 圓角 3">
                <a:extLst>
                  <a:ext uri="{FF2B5EF4-FFF2-40B4-BE49-F238E27FC236}">
                    <a16:creationId xmlns:a16="http://schemas.microsoft.com/office/drawing/2014/main" id="{71BD7AAB-CD55-4D49-832F-ADAEAF64C173}"/>
                  </a:ext>
                </a:extLst>
              </p:cNvPr>
              <p:cNvSpPr/>
              <p:nvPr/>
            </p:nvSpPr>
            <p:spPr>
              <a:xfrm>
                <a:off x="1097280" y="4733097"/>
                <a:ext cx="4008120" cy="463296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/>
                  <a:t>D = 0.5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altLang="zh-TW" dirty="0"/>
                  <a:t> (Pre Opt.) 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4" name="矩形: 圓角 3">
                <a:extLst>
                  <a:ext uri="{FF2B5EF4-FFF2-40B4-BE49-F238E27FC236}">
                    <a16:creationId xmlns:a16="http://schemas.microsoft.com/office/drawing/2014/main" id="{71BD7AAB-CD55-4D49-832F-ADAEAF64C1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280" y="4733097"/>
                <a:ext cx="4008120" cy="463296"/>
              </a:xfrm>
              <a:prstGeom prst="roundRect">
                <a:avLst/>
              </a:prstGeom>
              <a:blipFill>
                <a:blip r:embed="rId2"/>
                <a:stretch>
                  <a:fillRect b="-759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圖片 4">
            <a:extLst>
              <a:ext uri="{FF2B5EF4-FFF2-40B4-BE49-F238E27FC236}">
                <a16:creationId xmlns:a16="http://schemas.microsoft.com/office/drawing/2014/main" id="{D3801FE7-65E1-4CBE-ADAA-8B2E1925DB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11"/>
          <a:stretch/>
        </p:blipFill>
        <p:spPr>
          <a:xfrm>
            <a:off x="93981" y="1956730"/>
            <a:ext cx="3011170" cy="2556997"/>
          </a:xfrm>
          <a:prstGeom prst="rect">
            <a:avLst/>
          </a:prstGeom>
        </p:spPr>
      </p:pic>
      <p:pic>
        <p:nvPicPr>
          <p:cNvPr id="6" name="內容版面配置區 3">
            <a:extLst>
              <a:ext uri="{FF2B5EF4-FFF2-40B4-BE49-F238E27FC236}">
                <a16:creationId xmlns:a16="http://schemas.microsoft.com/office/drawing/2014/main" id="{CD4AD19F-BEFD-4E29-B9E6-772AAED089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105151" y="2089581"/>
            <a:ext cx="2628393" cy="229129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CE6B73B-A935-4A4B-9C86-AA70CC32E2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480"/>
          <a:stretch/>
        </p:blipFill>
        <p:spPr>
          <a:xfrm>
            <a:off x="5791706" y="2015715"/>
            <a:ext cx="3011170" cy="246103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51425548-72EB-408A-8F5A-36779156EE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4714" y="2052761"/>
            <a:ext cx="2640028" cy="23869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: 圓角 8">
                <a:extLst>
                  <a:ext uri="{FF2B5EF4-FFF2-40B4-BE49-F238E27FC236}">
                    <a16:creationId xmlns:a16="http://schemas.microsoft.com/office/drawing/2014/main" id="{31D77887-8E18-4697-97F1-9C97331635AF}"/>
                  </a:ext>
                </a:extLst>
              </p:cNvPr>
              <p:cNvSpPr/>
              <p:nvPr/>
            </p:nvSpPr>
            <p:spPr>
              <a:xfrm>
                <a:off x="6464300" y="4705598"/>
                <a:ext cx="4451350" cy="463296"/>
              </a:xfrm>
              <a:prstGeom prst="roundRect">
                <a:avLst/>
              </a:prstGeom>
              <a:solidFill>
                <a:srgbClr val="36C064"/>
              </a:solidFill>
              <a:ln>
                <a:solidFill>
                  <a:srgbClr val="36C0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/>
                  <a:t>D = 0.6016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TW" dirty="0"/>
                  <a:t>(Post Opt.) 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9" name="矩形: 圓角 8">
                <a:extLst>
                  <a:ext uri="{FF2B5EF4-FFF2-40B4-BE49-F238E27FC236}">
                    <a16:creationId xmlns:a16="http://schemas.microsoft.com/office/drawing/2014/main" id="{31D77887-8E18-4697-97F1-9C97331635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4300" y="4705598"/>
                <a:ext cx="4451350" cy="463296"/>
              </a:xfrm>
              <a:prstGeom prst="roundRect">
                <a:avLst/>
              </a:prstGeom>
              <a:blipFill>
                <a:blip r:embed="rId7"/>
                <a:stretch>
                  <a:fillRect b="-7595"/>
                </a:stretch>
              </a:blipFill>
              <a:ln>
                <a:solidFill>
                  <a:srgbClr val="36C064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: 圓角 9">
            <a:extLst>
              <a:ext uri="{FF2B5EF4-FFF2-40B4-BE49-F238E27FC236}">
                <a16:creationId xmlns:a16="http://schemas.microsoft.com/office/drawing/2014/main" id="{941184B7-358D-41D7-A71A-B1D6372E5583}"/>
              </a:ext>
            </a:extLst>
          </p:cNvPr>
          <p:cNvSpPr/>
          <p:nvPr/>
        </p:nvSpPr>
        <p:spPr>
          <a:xfrm>
            <a:off x="1097280" y="5415763"/>
            <a:ext cx="4008120" cy="4632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Directivity = 2.8388</a:t>
            </a:r>
            <a:endParaRPr lang="zh-TW" altLang="en-US" dirty="0"/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2745E78B-87CD-4EB9-9488-32CA8BF96BC1}"/>
              </a:ext>
            </a:extLst>
          </p:cNvPr>
          <p:cNvSpPr/>
          <p:nvPr/>
        </p:nvSpPr>
        <p:spPr>
          <a:xfrm>
            <a:off x="6464300" y="5397742"/>
            <a:ext cx="4451350" cy="463296"/>
          </a:xfrm>
          <a:prstGeom prst="roundRect">
            <a:avLst/>
          </a:prstGeom>
          <a:solidFill>
            <a:srgbClr val="36C064"/>
          </a:solidFill>
          <a:ln>
            <a:solidFill>
              <a:srgbClr val="36C0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Directivity = 3.2681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093052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1EEAE11-BE52-47DF-B26A-C02789FD0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Conclusion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869DE68-8324-4655-934F-DD9FDFB3DF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altLang="zh-TW" sz="2800" dirty="0"/>
              <a:t>Antenna Array is an essential part of 5G Communications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TW" sz="2800" dirty="0" err="1"/>
              <a:t>Matlab</a:t>
            </a:r>
            <a:r>
              <a:rPr lang="en-US" altLang="zh-TW" sz="2800" dirty="0"/>
              <a:t>-based 2D FEM solver is verified by analytical solution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TW" sz="2800" dirty="0"/>
              <a:t>AI-Powered Antenna Array Optimizer is proved effective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22103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65C777E-A77E-44CF-ACCE-58E24C1BF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Guideline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55C444B-AD04-4CE0-B516-C6454F34F3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altLang="zh-TW" dirty="0"/>
              <a:t>The Importance of Antenna Array (</a:t>
            </a:r>
            <a:r>
              <a:rPr lang="zh-TW" altLang="en-US" dirty="0"/>
              <a:t>陣列天線</a:t>
            </a:r>
            <a:r>
              <a:rPr lang="en-US" altLang="zh-TW" dirty="0"/>
              <a:t>)</a:t>
            </a:r>
          </a:p>
          <a:p>
            <a:pPr marL="749808" lvl="1" indent="-457200"/>
            <a:r>
              <a:rPr lang="en-US" altLang="zh-TW" dirty="0"/>
              <a:t>Key Component in 5G communication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TW" dirty="0"/>
              <a:t>Pattern (</a:t>
            </a:r>
            <a:r>
              <a:rPr lang="zh-TW" altLang="en-US" dirty="0"/>
              <a:t>場型</a:t>
            </a:r>
            <a:r>
              <a:rPr lang="en-US" altLang="zh-TW" dirty="0"/>
              <a:t>)</a:t>
            </a:r>
            <a:r>
              <a:rPr lang="zh-TW" altLang="en-US" dirty="0"/>
              <a:t> </a:t>
            </a:r>
            <a:r>
              <a:rPr lang="en-US" altLang="zh-TW" dirty="0"/>
              <a:t>of Antenna Array </a:t>
            </a:r>
          </a:p>
          <a:p>
            <a:pPr marL="749808" lvl="1" indent="-457200"/>
            <a:r>
              <a:rPr lang="en-US" altLang="zh-TW" dirty="0"/>
              <a:t>Pattern of 2 sources and 1 source</a:t>
            </a:r>
          </a:p>
          <a:p>
            <a:pPr marL="749808" lvl="1" indent="-457200"/>
            <a:r>
              <a:rPr lang="en-US" altLang="zh-TW" dirty="0"/>
              <a:t>Pattern Verification</a:t>
            </a:r>
          </a:p>
          <a:p>
            <a:pPr marL="749808" lvl="1" indent="-457200"/>
            <a:r>
              <a:rPr lang="en-US" altLang="zh-TW" dirty="0"/>
              <a:t>Pattern of 2 sources with various distance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TW" dirty="0"/>
              <a:t>AI-Powered Pattern Optimizer</a:t>
            </a:r>
          </a:p>
          <a:p>
            <a:pPr marL="749808" lvl="1" indent="-457200"/>
            <a:r>
              <a:rPr lang="en-US" altLang="zh-TW" dirty="0"/>
              <a:t>Block Diagram</a:t>
            </a:r>
          </a:p>
          <a:p>
            <a:pPr marL="749808" lvl="1" indent="-457200"/>
            <a:r>
              <a:rPr lang="en-US" altLang="zh-TW" dirty="0"/>
              <a:t>Results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TW" dirty="0"/>
              <a:t>Conclusions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97344333-15DC-46BF-ADBC-72768D4668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11"/>
          <a:stretch/>
        </p:blipFill>
        <p:spPr>
          <a:xfrm>
            <a:off x="8944897" y="2246064"/>
            <a:ext cx="2779122" cy="2359948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9BED75B6-0D95-46EB-BFB5-2AECC9C32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6480" y="2301419"/>
            <a:ext cx="2834477" cy="2249238"/>
          </a:xfrm>
          <a:prstGeom prst="rect">
            <a:avLst/>
          </a:prstGeom>
        </p:spPr>
      </p:pic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59E302B5-23E0-4630-B313-719E81B17EA8}"/>
              </a:ext>
            </a:extLst>
          </p:cNvPr>
          <p:cNvSpPr/>
          <p:nvPr/>
        </p:nvSpPr>
        <p:spPr>
          <a:xfrm>
            <a:off x="6443390" y="4883068"/>
            <a:ext cx="2200656" cy="4632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Single</a:t>
            </a:r>
            <a:endParaRPr lang="zh-TW" altLang="en-US" dirty="0"/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AA9393D1-B9B0-4436-9290-9DC3EB8882CF}"/>
              </a:ext>
            </a:extLst>
          </p:cNvPr>
          <p:cNvSpPr/>
          <p:nvPr/>
        </p:nvSpPr>
        <p:spPr>
          <a:xfrm>
            <a:off x="9330364" y="4883068"/>
            <a:ext cx="2200656" cy="4632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Double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55658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65C777E-A77E-44CF-ACCE-58E24C1BF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Guideline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55C444B-AD04-4CE0-B516-C6454F34F3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altLang="zh-TW" dirty="0"/>
              <a:t>The Importance of Antenna Array (</a:t>
            </a:r>
            <a:r>
              <a:rPr lang="zh-TW" altLang="en-US" dirty="0"/>
              <a:t>陣列天線</a:t>
            </a:r>
            <a:r>
              <a:rPr lang="en-US" altLang="zh-TW" dirty="0"/>
              <a:t>)</a:t>
            </a:r>
          </a:p>
          <a:p>
            <a:pPr marL="749808" lvl="1" indent="-457200"/>
            <a:r>
              <a:rPr lang="en-US" altLang="zh-TW" dirty="0"/>
              <a:t>Key Component in 5G communication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TW" dirty="0"/>
              <a:t>Pattern (</a:t>
            </a:r>
            <a:r>
              <a:rPr lang="zh-TW" altLang="en-US" dirty="0"/>
              <a:t>場型</a:t>
            </a:r>
            <a:r>
              <a:rPr lang="en-US" altLang="zh-TW" dirty="0"/>
              <a:t>)</a:t>
            </a:r>
            <a:r>
              <a:rPr lang="zh-TW" altLang="en-US" dirty="0"/>
              <a:t> </a:t>
            </a:r>
            <a:r>
              <a:rPr lang="en-US" altLang="zh-TW" dirty="0"/>
              <a:t>of Antenna Array </a:t>
            </a:r>
          </a:p>
          <a:p>
            <a:pPr marL="749808" lvl="1" indent="-457200"/>
            <a:r>
              <a:rPr lang="en-US" altLang="zh-TW" dirty="0"/>
              <a:t>Pattern of 2 sources and 1 source</a:t>
            </a:r>
          </a:p>
          <a:p>
            <a:pPr marL="749808" lvl="1" indent="-457200"/>
            <a:r>
              <a:rPr lang="en-US" altLang="zh-TW" dirty="0"/>
              <a:t>Pattern Verification</a:t>
            </a:r>
          </a:p>
          <a:p>
            <a:pPr marL="749808" lvl="1" indent="-457200"/>
            <a:r>
              <a:rPr lang="en-US" altLang="zh-TW" dirty="0"/>
              <a:t>Pattern of 2 sources with various distance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TW" dirty="0"/>
              <a:t>AI-Powered Antenna Array Optimizer</a:t>
            </a:r>
          </a:p>
          <a:p>
            <a:pPr marL="749808" lvl="1" indent="-457200"/>
            <a:r>
              <a:rPr lang="en-US" altLang="zh-TW" dirty="0"/>
              <a:t>Block Diagram</a:t>
            </a:r>
          </a:p>
          <a:p>
            <a:pPr marL="749808" lvl="1" indent="-457200"/>
            <a:r>
              <a:rPr lang="en-US" altLang="zh-TW" dirty="0"/>
              <a:t>Results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TW" dirty="0"/>
              <a:t>Conclusions</a:t>
            </a:r>
          </a:p>
        </p:txBody>
      </p:sp>
      <p:graphicFrame>
        <p:nvGraphicFramePr>
          <p:cNvPr id="8" name="內容版面配置區 5">
            <a:extLst>
              <a:ext uri="{FF2B5EF4-FFF2-40B4-BE49-F238E27FC236}">
                <a16:creationId xmlns:a16="http://schemas.microsoft.com/office/drawing/2014/main" id="{FBD8359C-2DA3-437E-BAF2-AE602D0A31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3837033"/>
              </p:ext>
            </p:extLst>
          </p:nvPr>
        </p:nvGraphicFramePr>
        <p:xfrm>
          <a:off x="6475413" y="1979613"/>
          <a:ext cx="5214937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89267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D87E7F3-0F61-484F-BB18-FA4E9B553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Importance </a:t>
            </a:r>
            <a:r>
              <a:rPr lang="en-US" altLang="zh-TW" dirty="0"/>
              <a:t>of </a:t>
            </a:r>
            <a:br>
              <a:rPr lang="en-US" altLang="zh-TW" dirty="0"/>
            </a:br>
            <a:r>
              <a:rPr lang="en-US" altLang="zh-TW" dirty="0"/>
              <a:t>Antenna Array</a:t>
            </a:r>
            <a:endParaRPr lang="zh-TW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D0436A6-DA75-4A34-BD4D-8BE4B5B902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67228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945A118-B6CA-4F07-9604-D8408B223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Potential of 5G</a:t>
            </a:r>
            <a:endParaRPr lang="zh-TW" altLang="en-US" dirty="0"/>
          </a:p>
        </p:txBody>
      </p:sp>
      <p:pic>
        <p:nvPicPr>
          <p:cNvPr id="1026" name="Picture 2" descr="The triangle of 5G applications (source: ETRI graphic, from ITU-R ...">
            <a:extLst>
              <a:ext uri="{FF2B5EF4-FFF2-40B4-BE49-F238E27FC236}">
                <a16:creationId xmlns:a16="http://schemas.microsoft.com/office/drawing/2014/main" id="{FF4A7BD4-FB4B-4A67-9FF0-7271BF65F47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04" y="2234704"/>
            <a:ext cx="5421040" cy="322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 5G Readiness Assessment of MIPI Specifications">
            <a:extLst>
              <a:ext uri="{FF2B5EF4-FFF2-40B4-BE49-F238E27FC236}">
                <a16:creationId xmlns:a16="http://schemas.microsoft.com/office/drawing/2014/main" id="{516A2B7C-AAD6-4EC4-BF39-7DCEC15A4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845" y="2182368"/>
            <a:ext cx="5502765" cy="327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73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8A9BC52-21A9-4654-A51C-DB13B8AEC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Antenna Array in 5G</a:t>
            </a:r>
            <a:endParaRPr lang="zh-TW" altLang="en-US" dirty="0"/>
          </a:p>
        </p:txBody>
      </p:sp>
      <p:pic>
        <p:nvPicPr>
          <p:cNvPr id="2050" name="Picture 2" descr="BEAMFORMING NETWORK FOR WI-GIG (5G) APPLICATIONS. | Mahmoud ...">
            <a:extLst>
              <a:ext uri="{FF2B5EF4-FFF2-40B4-BE49-F238E27FC236}">
                <a16:creationId xmlns:a16="http://schemas.microsoft.com/office/drawing/2014/main" id="{5C19058C-14A1-4E4B-8220-208AC5F1942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309" y="2246660"/>
            <a:ext cx="6237891" cy="277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5356313B-21AC-44F3-958B-06547CC01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37" y="2121408"/>
            <a:ext cx="4777931" cy="3595020"/>
          </a:xfrm>
          <a:prstGeom prst="rect">
            <a:avLst/>
          </a:prstGeom>
        </p:spPr>
      </p:pic>
      <p:sp>
        <p:nvSpPr>
          <p:cNvPr id="6" name="矩形: 圓角 5">
            <a:extLst>
              <a:ext uri="{FF2B5EF4-FFF2-40B4-BE49-F238E27FC236}">
                <a16:creationId xmlns:a16="http://schemas.microsoft.com/office/drawing/2014/main" id="{BB75399D-45BF-4B1A-81EE-1E5AC3883BFE}"/>
              </a:ext>
            </a:extLst>
          </p:cNvPr>
          <p:cNvSpPr/>
          <p:nvPr/>
        </p:nvSpPr>
        <p:spPr>
          <a:xfrm>
            <a:off x="1965937" y="3184519"/>
            <a:ext cx="225553" cy="85344"/>
          </a:xfrm>
          <a:prstGeom prst="roundRect">
            <a:avLst/>
          </a:prstGeom>
          <a:solidFill>
            <a:srgbClr val="00B0F0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9E0EDF3-09B0-4051-A3EF-F0403DBDE8B4}"/>
              </a:ext>
            </a:extLst>
          </p:cNvPr>
          <p:cNvSpPr txBox="1"/>
          <p:nvPr/>
        </p:nvSpPr>
        <p:spPr>
          <a:xfrm>
            <a:off x="1829183" y="2684764"/>
            <a:ext cx="97609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Wi-Fi</a:t>
            </a:r>
            <a:endParaRPr lang="zh-TW" altLang="en-US" dirty="0"/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22A089F9-B1C9-4634-878E-8AABE0649BC9}"/>
              </a:ext>
            </a:extLst>
          </p:cNvPr>
          <p:cNvCxnSpPr/>
          <p:nvPr/>
        </p:nvCxnSpPr>
        <p:spPr>
          <a:xfrm>
            <a:off x="1965948" y="3054096"/>
            <a:ext cx="0" cy="151180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443958FB-92EA-4951-8370-E44BB608B76E}"/>
              </a:ext>
            </a:extLst>
          </p:cNvPr>
          <p:cNvCxnSpPr/>
          <p:nvPr/>
        </p:nvCxnSpPr>
        <p:spPr>
          <a:xfrm>
            <a:off x="2191490" y="3054096"/>
            <a:ext cx="0" cy="151180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DCC6A33D-60F1-4D10-B941-9DB7CC32F99A}"/>
              </a:ext>
            </a:extLst>
          </p:cNvPr>
          <p:cNvCxnSpPr/>
          <p:nvPr/>
        </p:nvCxnSpPr>
        <p:spPr>
          <a:xfrm>
            <a:off x="2502396" y="3054096"/>
            <a:ext cx="0" cy="151180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679B985C-148C-4D41-82A9-049D731668EB}"/>
              </a:ext>
            </a:extLst>
          </p:cNvPr>
          <p:cNvCxnSpPr/>
          <p:nvPr/>
        </p:nvCxnSpPr>
        <p:spPr>
          <a:xfrm>
            <a:off x="2630412" y="3054096"/>
            <a:ext cx="0" cy="1511808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2B0124E6-AEFE-4505-A366-2AD7A475981B}"/>
              </a:ext>
            </a:extLst>
          </p:cNvPr>
          <p:cNvSpPr/>
          <p:nvPr/>
        </p:nvSpPr>
        <p:spPr>
          <a:xfrm>
            <a:off x="2493251" y="3184519"/>
            <a:ext cx="137162" cy="85344"/>
          </a:xfrm>
          <a:prstGeom prst="roundRect">
            <a:avLst/>
          </a:prstGeom>
          <a:solidFill>
            <a:srgbClr val="00B0F0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849DB73F-AA46-4300-A7AF-AB24BA419CF1}"/>
              </a:ext>
            </a:extLst>
          </p:cNvPr>
          <p:cNvCxnSpPr/>
          <p:nvPr/>
        </p:nvCxnSpPr>
        <p:spPr>
          <a:xfrm flipH="1">
            <a:off x="1097280" y="3227191"/>
            <a:ext cx="37185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8EFCCE78-8308-4087-8A8D-E97B86742B23}"/>
              </a:ext>
            </a:extLst>
          </p:cNvPr>
          <p:cNvSpPr txBox="1"/>
          <p:nvPr/>
        </p:nvSpPr>
        <p:spPr>
          <a:xfrm>
            <a:off x="1237254" y="2670669"/>
            <a:ext cx="44755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TW" dirty="0"/>
              <a:t>4G</a:t>
            </a:r>
            <a:endParaRPr lang="zh-TW" altLang="en-US" dirty="0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2DA174AB-C8A9-4807-824C-A7B0BB4A6FFE}"/>
              </a:ext>
            </a:extLst>
          </p:cNvPr>
          <p:cNvSpPr txBox="1"/>
          <p:nvPr/>
        </p:nvSpPr>
        <p:spPr>
          <a:xfrm>
            <a:off x="3265240" y="2684764"/>
            <a:ext cx="604856" cy="369332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/>
              <a:t>5G</a:t>
            </a:r>
            <a:endParaRPr lang="zh-TW" altLang="en-US" dirty="0"/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CF226AA1-E5A5-4795-94BA-BAC37C91A749}"/>
              </a:ext>
            </a:extLst>
          </p:cNvPr>
          <p:cNvSpPr/>
          <p:nvPr/>
        </p:nvSpPr>
        <p:spPr>
          <a:xfrm>
            <a:off x="3397141" y="3178424"/>
            <a:ext cx="225553" cy="85344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A7A0A688-E0B3-4CBA-AA85-59CC67F42354}"/>
              </a:ext>
            </a:extLst>
          </p:cNvPr>
          <p:cNvCxnSpPr/>
          <p:nvPr/>
        </p:nvCxnSpPr>
        <p:spPr>
          <a:xfrm>
            <a:off x="3397152" y="3048001"/>
            <a:ext cx="0" cy="1511808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B00A7059-FE4A-4CB7-98C5-C757CE5546ED}"/>
              </a:ext>
            </a:extLst>
          </p:cNvPr>
          <p:cNvCxnSpPr/>
          <p:nvPr/>
        </p:nvCxnSpPr>
        <p:spPr>
          <a:xfrm>
            <a:off x="3622694" y="3048001"/>
            <a:ext cx="0" cy="1511808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5DC92F06-0222-49A5-B4FB-04A997E8A24C}"/>
              </a:ext>
            </a:extLst>
          </p:cNvPr>
          <p:cNvSpPr txBox="1"/>
          <p:nvPr/>
        </p:nvSpPr>
        <p:spPr>
          <a:xfrm>
            <a:off x="9211056" y="4980432"/>
            <a:ext cx="2165465" cy="369332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TW" dirty="0"/>
              <a:t>Power Concentration</a:t>
            </a:r>
            <a:endParaRPr lang="zh-TW" altLang="en-US" dirty="0"/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D2EE35FB-5630-4B7C-B134-B80E21E66FA1}"/>
              </a:ext>
            </a:extLst>
          </p:cNvPr>
          <p:cNvSpPr txBox="1"/>
          <p:nvPr/>
        </p:nvSpPr>
        <p:spPr>
          <a:xfrm>
            <a:off x="9211056" y="5531762"/>
            <a:ext cx="2102242" cy="369332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TW" dirty="0"/>
              <a:t>1 band for N devices</a:t>
            </a:r>
            <a:endParaRPr lang="zh-TW" altLang="en-US" dirty="0"/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BAE249C2-D694-4A9D-A3AA-90692C5C7F7D}"/>
              </a:ext>
            </a:extLst>
          </p:cNvPr>
          <p:cNvSpPr txBox="1"/>
          <p:nvPr/>
        </p:nvSpPr>
        <p:spPr>
          <a:xfrm>
            <a:off x="6360444" y="4980432"/>
            <a:ext cx="153387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dirty="0"/>
              <a:t>Power Wasted</a:t>
            </a:r>
            <a:endParaRPr lang="zh-TW" altLang="en-US" dirty="0"/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5AF8450C-CFF1-4E53-9F16-F14198D7D267}"/>
              </a:ext>
            </a:extLst>
          </p:cNvPr>
          <p:cNvSpPr txBox="1"/>
          <p:nvPr/>
        </p:nvSpPr>
        <p:spPr>
          <a:xfrm>
            <a:off x="6108096" y="5528356"/>
            <a:ext cx="203857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dirty="0"/>
              <a:t>1 band for 1 device</a:t>
            </a:r>
            <a:endParaRPr lang="zh-TW" altLang="en-US" dirty="0"/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FABB01DC-1444-406A-A8AE-F1F8BD25A454}"/>
              </a:ext>
            </a:extLst>
          </p:cNvPr>
          <p:cNvSpPr txBox="1"/>
          <p:nvPr/>
        </p:nvSpPr>
        <p:spPr>
          <a:xfrm>
            <a:off x="6125111" y="2040941"/>
            <a:ext cx="202155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dirty="0"/>
              <a:t>w/o Antenna Array</a:t>
            </a:r>
            <a:endParaRPr lang="zh-TW" altLang="en-US" dirty="0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91A7CA20-FB95-492E-A006-13F70ACEE4C8}"/>
              </a:ext>
            </a:extLst>
          </p:cNvPr>
          <p:cNvSpPr txBox="1"/>
          <p:nvPr/>
        </p:nvSpPr>
        <p:spPr>
          <a:xfrm>
            <a:off x="9165491" y="2040941"/>
            <a:ext cx="2021556" cy="369332"/>
          </a:xfrm>
          <a:prstGeom prst="rect">
            <a:avLst/>
          </a:prstGeom>
          <a:ln>
            <a:solidFill>
              <a:srgbClr val="36C06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dirty="0"/>
              <a:t>with Antenna Array</a:t>
            </a:r>
            <a:endParaRPr lang="zh-TW" altLang="en-US" dirty="0"/>
          </a:p>
        </p:txBody>
      </p:sp>
      <p:pic>
        <p:nvPicPr>
          <p:cNvPr id="29" name="Picture 2" descr="Series-fed patch antenna array for 60 GHz. Both developed antenna... |  Download Scientific Diagram">
            <a:extLst>
              <a:ext uri="{FF2B5EF4-FFF2-40B4-BE49-F238E27FC236}">
                <a16:creationId xmlns:a16="http://schemas.microsoft.com/office/drawing/2014/main" id="{A1EAF739-83EC-4ACE-92A4-C5F1ECE05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5680" y="2585043"/>
            <a:ext cx="896471" cy="63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Series-fed patch antenna array for 60 GHz. Both developed antenna... |  Download Scientific Diagram">
            <a:extLst>
              <a:ext uri="{FF2B5EF4-FFF2-40B4-BE49-F238E27FC236}">
                <a16:creationId xmlns:a16="http://schemas.microsoft.com/office/drawing/2014/main" id="{96381013-32E5-4987-84B1-3E6ACEC7F0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151" b="83370"/>
          <a:stretch/>
        </p:blipFill>
        <p:spPr bwMode="auto">
          <a:xfrm>
            <a:off x="7894320" y="2499438"/>
            <a:ext cx="604846" cy="60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929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D87E7F3-0F61-484F-BB18-FA4E9B553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Pattern of </a:t>
            </a:r>
            <a:br>
              <a:rPr lang="en-US" altLang="zh-TW" dirty="0"/>
            </a:br>
            <a:r>
              <a:rPr lang="en-US" altLang="zh-TW" dirty="0"/>
              <a:t>Antenna Array</a:t>
            </a:r>
            <a:endParaRPr lang="zh-TW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D0436A6-DA75-4A34-BD4D-8BE4B5B902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15276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9EF8759-2F29-4B3C-B8AC-6C2785F3F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Single Isotropic Point Source</a:t>
            </a: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AD9ABBDD-9C74-4873-BEA6-7FC2815956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525" y="1815529"/>
            <a:ext cx="3967082" cy="3785171"/>
          </a:xfrm>
        </p:spPr>
      </p:pic>
      <p:sp>
        <p:nvSpPr>
          <p:cNvPr id="8" name="矩形: 圓角 7">
            <a:extLst>
              <a:ext uri="{FF2B5EF4-FFF2-40B4-BE49-F238E27FC236}">
                <a16:creationId xmlns:a16="http://schemas.microsoft.com/office/drawing/2014/main" id="{8D233B94-C513-4463-8C56-A307531F1CC8}"/>
              </a:ext>
            </a:extLst>
          </p:cNvPr>
          <p:cNvSpPr/>
          <p:nvPr/>
        </p:nvSpPr>
        <p:spPr>
          <a:xfrm>
            <a:off x="5923067" y="4968240"/>
            <a:ext cx="2200656" cy="4632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Waveform</a:t>
            </a:r>
            <a:endParaRPr lang="zh-TW" altLang="en-US" dirty="0"/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AE2EC98D-60A1-425B-B4E4-2E75C6547522}"/>
              </a:ext>
            </a:extLst>
          </p:cNvPr>
          <p:cNvSpPr/>
          <p:nvPr/>
        </p:nvSpPr>
        <p:spPr>
          <a:xfrm>
            <a:off x="9005545" y="4968240"/>
            <a:ext cx="2200656" cy="4632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Field Distribution</a:t>
            </a:r>
            <a:endParaRPr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56FD926-8E0C-4668-A54A-4984F8DD4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6454" y="2062956"/>
            <a:ext cx="3153881" cy="2502694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E7945DD3-A012-48CD-AB0B-FE3EE8DC14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b="1095"/>
          <a:stretch/>
        </p:blipFill>
        <p:spPr>
          <a:xfrm>
            <a:off x="8517395" y="1906509"/>
            <a:ext cx="3176957" cy="265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215170"/>
      </p:ext>
    </p:extLst>
  </p:cSld>
  <p:clrMapOvr>
    <a:masterClrMapping/>
  </p:clrMapOvr>
</p:sld>
</file>

<file path=ppt/theme/theme1.xml><?xml version="1.0" encoding="utf-8"?>
<a:theme xmlns:a="http://schemas.openxmlformats.org/drawingml/2006/main" name="回顧">
  <a:themeElements>
    <a:clrScheme name="回顧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顧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顧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269</TotalTime>
  <Words>458</Words>
  <Application>Microsoft Office PowerPoint</Application>
  <PresentationFormat>寬螢幕</PresentationFormat>
  <Paragraphs>120</Paragraphs>
  <Slides>21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27" baseType="lpstr">
      <vt:lpstr>新細明體</vt:lpstr>
      <vt:lpstr>Calibri</vt:lpstr>
      <vt:lpstr>Calibri Light</vt:lpstr>
      <vt:lpstr>Cambria Math</vt:lpstr>
      <vt:lpstr>Symbol</vt:lpstr>
      <vt:lpstr>回顧</vt:lpstr>
      <vt:lpstr>Matlab-Based Antenna array Optimizer</vt:lpstr>
      <vt:lpstr>Guideline</vt:lpstr>
      <vt:lpstr>Guideline</vt:lpstr>
      <vt:lpstr>Guideline</vt:lpstr>
      <vt:lpstr>Importance of  Antenna Array</vt:lpstr>
      <vt:lpstr>Potential of 5G</vt:lpstr>
      <vt:lpstr>Antenna Array in 5G</vt:lpstr>
      <vt:lpstr>Pattern of  Antenna Array</vt:lpstr>
      <vt:lpstr>Single Isotropic Point Source</vt:lpstr>
      <vt:lpstr>Two Isotropic Point Source (D = 0.5)</vt:lpstr>
      <vt:lpstr>Single Sources v.s. Double Sources</vt:lpstr>
      <vt:lpstr>Double Sources (Verification)</vt:lpstr>
      <vt:lpstr>Double Sources with various Distance</vt:lpstr>
      <vt:lpstr>Double Sources with various Distance</vt:lpstr>
      <vt:lpstr>AI-Powered  Antenna Array Optimizer</vt:lpstr>
      <vt:lpstr>Block Diagram</vt:lpstr>
      <vt:lpstr>Max(Directivity)</vt:lpstr>
      <vt:lpstr>Results</vt:lpstr>
      <vt:lpstr>Results</vt:lpstr>
      <vt:lpstr>Results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Final Project</dc:title>
  <dc:creator>黃士銘</dc:creator>
  <cp:lastModifiedBy>黃士銘</cp:lastModifiedBy>
  <cp:revision>160</cp:revision>
  <dcterms:created xsi:type="dcterms:W3CDTF">2020-06-01T21:12:01Z</dcterms:created>
  <dcterms:modified xsi:type="dcterms:W3CDTF">2021-08-29T07:47:42Z</dcterms:modified>
</cp:coreProperties>
</file>